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9851" autoAdjust="0"/>
  </p:normalViewPr>
  <p:slideViewPr>
    <p:cSldViewPr snapToGrid="0">
      <p:cViewPr varScale="1">
        <p:scale>
          <a:sx n="42" d="100"/>
          <a:sy n="42" d="100"/>
        </p:scale>
        <p:origin x="1604"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A511765A-4932-4768-BE9F-F2F5AB68E0E2}" type="datetimeFigureOut">
              <a:rPr lang="he-IL" smtClean="0"/>
              <a:t>י"ח/כסלו/תשפ"ב</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B39E6B42-6842-4983-8E7C-814CD1AFE271}" type="slidenum">
              <a:rPr lang="he-IL" smtClean="0"/>
              <a:t>‹#›</a:t>
            </a:fld>
            <a:endParaRPr lang="he-IL"/>
          </a:p>
        </p:txBody>
      </p:sp>
    </p:spTree>
    <p:extLst>
      <p:ext uri="{BB962C8B-B14F-4D97-AF65-F5344CB8AC3E}">
        <p14:creationId xmlns:p14="http://schemas.microsoft.com/office/powerpoint/2010/main" val="38087161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r" rtl="1">
              <a:lnSpc>
                <a:spcPct val="106000"/>
              </a:lnSpc>
              <a:spcAft>
                <a:spcPts val="800"/>
              </a:spcAft>
              <a:buFont typeface="Arial" panose="020B0604020202020204" pitchFamily="34" charset="0"/>
              <a:buChar char="•"/>
            </a:pPr>
            <a:r>
              <a:rPr lang="he-IL" sz="1800" dirty="0">
                <a:effectLst/>
                <a:latin typeface="Calibri" panose="020F0502020204030204" pitchFamily="34" charset="0"/>
                <a:ea typeface="Calibri" panose="020F0502020204030204" pitchFamily="34" charset="0"/>
                <a:cs typeface="Arial" panose="020B0604020202020204" pitchFamily="34" charset="0"/>
              </a:rPr>
              <a:t>השחקן נדרש לפתח לעצמו אסטרטגיה במהלך המשחק, ככל שהמשחק מתקדם יידרש השחקן לפתח אסטרטגיה מחושבת ומתוחכמת יותר על מנת לנצח במשחק. בנוסף, יידרש מהשחקן עמידה בזמנים וחשיבה מהירה מכיוון שכל תור הוא עד דקה ובתהליכים מתקדמים של המשחק קיימות אופציות רבות יותר העומדות בפני השחקן.</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lgn="r" rtl="1">
              <a:lnSpc>
                <a:spcPct val="106000"/>
              </a:lnSpc>
              <a:spcAft>
                <a:spcPts val="800"/>
              </a:spcAft>
              <a:buFont typeface="Arial" panose="020B0604020202020204" pitchFamily="34" charset="0"/>
              <a:buChar char="•"/>
            </a:pPr>
            <a:r>
              <a:rPr lang="he-IL" sz="1800" dirty="0">
                <a:effectLst/>
                <a:latin typeface="Calibri" panose="020F0502020204030204" pitchFamily="34" charset="0"/>
                <a:ea typeface="Calibri" panose="020F0502020204030204" pitchFamily="34" charset="0"/>
                <a:cs typeface="Arial" panose="020B0604020202020204" pitchFamily="34" charset="0"/>
              </a:rPr>
              <a:t>ההבדלים בין רמות הקושי באות לידי ביטוי בכך שכאשר השחקן בוחר רמת קושי מתקדמת יותר אז כמות המשתתפים אותה שחקן צריך לעבור כדי לנצח במשחק היא גדולה יותר, בנוסף, קיימת חפיסת הקלפים אשר ניתנת לבחירה ע"י השחקן לפי רמת קושי אשר משפיעה גם היא על אופי המשחק. </a:t>
            </a:r>
          </a:p>
          <a:p>
            <a:pPr marL="285750" indent="-285750" algn="r" rtl="1">
              <a:lnSpc>
                <a:spcPct val="106000"/>
              </a:lnSpc>
              <a:spcAft>
                <a:spcPts val="800"/>
              </a:spcAft>
              <a:buFont typeface="Arial" panose="020B0604020202020204" pitchFamily="34" charset="0"/>
              <a:buChar char="•"/>
            </a:pPr>
            <a:r>
              <a:rPr lang="he-IL" sz="1800" dirty="0">
                <a:effectLst/>
                <a:latin typeface="Calibri" panose="020F0502020204030204" pitchFamily="34" charset="0"/>
                <a:ea typeface="Calibri" panose="020F0502020204030204" pitchFamily="34" charset="0"/>
                <a:cs typeface="Arial" panose="020B0604020202020204" pitchFamily="34" charset="0"/>
              </a:rPr>
              <a:t>קיימים משחקים נגד המחשב כך שככל שרמת הקושי עולה אז המחשב משחק בצורה חכמה יותר ומאתגרת יותר.</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lgn="r" rtl="1">
              <a:lnSpc>
                <a:spcPct val="106000"/>
              </a:lnSpc>
              <a:spcAft>
                <a:spcPts val="800"/>
              </a:spcAft>
              <a:buFont typeface="Arial" panose="020B0604020202020204" pitchFamily="34" charset="0"/>
              <a:buChar char="•"/>
            </a:pPr>
            <a:r>
              <a:rPr lang="he-IL" sz="1800" dirty="0">
                <a:effectLst/>
                <a:latin typeface="Calibri" panose="020F0502020204030204" pitchFamily="34" charset="0"/>
                <a:ea typeface="Calibri" panose="020F0502020204030204" pitchFamily="34" charset="0"/>
                <a:cs typeface="Arial" panose="020B0604020202020204" pitchFamily="34" charset="0"/>
              </a:rPr>
              <a:t>רמת הקושי משתנה דינאמית כך ששחקן מתחיל לא נפתחות בפניו כל האפשרויות, ככל שמתקדמים במשחק נפתחות בפני השחקן יותר אופציות ואפשרויות למשל בחירת חפיסה והשגת קלפים נוספים ורמות קושי שונות במשחק.</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he-IL" dirty="0"/>
          </a:p>
        </p:txBody>
      </p:sp>
      <p:sp>
        <p:nvSpPr>
          <p:cNvPr id="4" name="Slide Number Placeholder 3"/>
          <p:cNvSpPr>
            <a:spLocks noGrp="1"/>
          </p:cNvSpPr>
          <p:nvPr>
            <p:ph type="sldNum" sz="quarter" idx="5"/>
          </p:nvPr>
        </p:nvSpPr>
        <p:spPr/>
        <p:txBody>
          <a:bodyPr/>
          <a:lstStyle/>
          <a:p>
            <a:fld id="{B39E6B42-6842-4983-8E7C-814CD1AFE271}" type="slidenum">
              <a:rPr lang="he-IL" smtClean="0"/>
              <a:t>2</a:t>
            </a:fld>
            <a:endParaRPr lang="he-IL"/>
          </a:p>
        </p:txBody>
      </p:sp>
    </p:spTree>
    <p:extLst>
      <p:ext uri="{BB962C8B-B14F-4D97-AF65-F5344CB8AC3E}">
        <p14:creationId xmlns:p14="http://schemas.microsoft.com/office/powerpoint/2010/main" val="18987459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r" rtl="1">
              <a:lnSpc>
                <a:spcPct val="106000"/>
              </a:lnSpc>
              <a:spcAft>
                <a:spcPts val="800"/>
              </a:spcAft>
              <a:buFont typeface="Arial" panose="020B0604020202020204" pitchFamily="34" charset="0"/>
              <a:buChar char="•"/>
            </a:pPr>
            <a:r>
              <a:rPr lang="he-IL" sz="1800" dirty="0">
                <a:effectLst/>
                <a:latin typeface="Calibri" panose="020F0502020204030204" pitchFamily="34" charset="0"/>
                <a:ea typeface="Calibri" panose="020F0502020204030204" pitchFamily="34" charset="0"/>
                <a:cs typeface="Arial" panose="020B0604020202020204" pitchFamily="34" charset="0"/>
              </a:rPr>
              <a:t>בתחילת המשחק השחקן בוחר את חפיסת הקלפים בה ישתמש במהלך המשחק. בנוסף, בוחר השחקן איזה קלפים להניח על השולחן בכל תור ובכך לקבוע את מהלך המשחק.</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lgn="r" rtl="1">
              <a:lnSpc>
                <a:spcPct val="106000"/>
              </a:lnSpc>
              <a:spcAft>
                <a:spcPts val="800"/>
              </a:spcAft>
              <a:buFont typeface="Arial" panose="020B0604020202020204" pitchFamily="34" charset="0"/>
              <a:buChar char="•"/>
            </a:pPr>
            <a:r>
              <a:rPr lang="he-IL" sz="1800" dirty="0">
                <a:effectLst/>
                <a:latin typeface="Calibri" panose="020F0502020204030204" pitchFamily="34" charset="0"/>
                <a:ea typeface="Calibri" panose="020F0502020204030204" pitchFamily="34" charset="0"/>
                <a:cs typeface="Arial" panose="020B0604020202020204" pitchFamily="34" charset="0"/>
              </a:rPr>
              <a:t>המשחק משתמש בצלילים ואנימציות על מנת לתת משוב על ניצחון או כישלון השחקן.</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he-IL" dirty="0"/>
          </a:p>
        </p:txBody>
      </p:sp>
      <p:sp>
        <p:nvSpPr>
          <p:cNvPr id="4" name="Slide Number Placeholder 3"/>
          <p:cNvSpPr>
            <a:spLocks noGrp="1"/>
          </p:cNvSpPr>
          <p:nvPr>
            <p:ph type="sldNum" sz="quarter" idx="5"/>
          </p:nvPr>
        </p:nvSpPr>
        <p:spPr/>
        <p:txBody>
          <a:bodyPr/>
          <a:lstStyle/>
          <a:p>
            <a:fld id="{B39E6B42-6842-4983-8E7C-814CD1AFE271}" type="slidenum">
              <a:rPr lang="he-IL" smtClean="0"/>
              <a:t>3</a:t>
            </a:fld>
            <a:endParaRPr lang="he-IL"/>
          </a:p>
        </p:txBody>
      </p:sp>
    </p:spTree>
    <p:extLst>
      <p:ext uri="{BB962C8B-B14F-4D97-AF65-F5344CB8AC3E}">
        <p14:creationId xmlns:p14="http://schemas.microsoft.com/office/powerpoint/2010/main" val="3737869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r" rtl="1">
              <a:lnSpc>
                <a:spcPct val="106000"/>
              </a:lnSpc>
              <a:spcAft>
                <a:spcPts val="800"/>
              </a:spcAft>
              <a:buFont typeface="Arial" panose="020B0604020202020204" pitchFamily="34" charset="0"/>
              <a:buNone/>
            </a:pPr>
            <a:r>
              <a:rPr lang="he-IL" sz="1800" dirty="0">
                <a:effectLst/>
                <a:latin typeface="Calibri" panose="020F0502020204030204" pitchFamily="34" charset="0"/>
                <a:ea typeface="Calibri" panose="020F0502020204030204" pitchFamily="34" charset="0"/>
                <a:cs typeface="Arial" panose="020B0604020202020204" pitchFamily="34" charset="0"/>
              </a:rPr>
              <a:t>המשחק מתאים במיוחד לאספנים ולתחרותיים בכך ש:</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lgn="r" rtl="1">
              <a:lnSpc>
                <a:spcPct val="106000"/>
              </a:lnSpc>
              <a:spcAft>
                <a:spcPts val="800"/>
              </a:spcAft>
              <a:buFont typeface="Arial" panose="020B0604020202020204" pitchFamily="34" charset="0"/>
              <a:buChar char="•"/>
            </a:pPr>
            <a:r>
              <a:rPr lang="he-IL" sz="1800" dirty="0">
                <a:effectLst/>
                <a:latin typeface="Calibri" panose="020F0502020204030204" pitchFamily="34" charset="0"/>
                <a:ea typeface="Calibri" panose="020F0502020204030204" pitchFamily="34" charset="0"/>
                <a:cs typeface="Arial" panose="020B0604020202020204" pitchFamily="34" charset="0"/>
              </a:rPr>
              <a:t>אספנות – על השחקן לאסוף קלפים ודמויות אשר יעזרו לו במהלך המשחק. בנוסף, קיימים גביעים אותם ניתן לצבור.</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lgn="r" rtl="1">
              <a:lnSpc>
                <a:spcPct val="106000"/>
              </a:lnSpc>
              <a:spcAft>
                <a:spcPts val="800"/>
              </a:spcAft>
              <a:buFont typeface="Arial" panose="020B0604020202020204" pitchFamily="34" charset="0"/>
              <a:buChar char="•"/>
            </a:pPr>
            <a:r>
              <a:rPr lang="he-IL" sz="1800" dirty="0">
                <a:effectLst/>
                <a:latin typeface="Calibri" panose="020F0502020204030204" pitchFamily="34" charset="0"/>
                <a:ea typeface="Calibri" panose="020F0502020204030204" pitchFamily="34" charset="0"/>
                <a:cs typeface="Arial" panose="020B0604020202020204" pitchFamily="34" charset="0"/>
              </a:rPr>
              <a:t>תחרותיות – כדי לנצח במשחק השחקן חייב לנצח יריבים ולהיות יותר טוב מהם.</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endParaRPr lang="he-IL" dirty="0"/>
          </a:p>
        </p:txBody>
      </p:sp>
      <p:sp>
        <p:nvSpPr>
          <p:cNvPr id="4" name="Slide Number Placeholder 3"/>
          <p:cNvSpPr>
            <a:spLocks noGrp="1"/>
          </p:cNvSpPr>
          <p:nvPr>
            <p:ph type="sldNum" sz="quarter" idx="5"/>
          </p:nvPr>
        </p:nvSpPr>
        <p:spPr/>
        <p:txBody>
          <a:bodyPr/>
          <a:lstStyle/>
          <a:p>
            <a:fld id="{B39E6B42-6842-4983-8E7C-814CD1AFE271}" type="slidenum">
              <a:rPr lang="he-IL" smtClean="0"/>
              <a:t>4</a:t>
            </a:fld>
            <a:endParaRPr lang="he-IL"/>
          </a:p>
        </p:txBody>
      </p:sp>
    </p:spTree>
    <p:extLst>
      <p:ext uri="{BB962C8B-B14F-4D97-AF65-F5344CB8AC3E}">
        <p14:creationId xmlns:p14="http://schemas.microsoft.com/office/powerpoint/2010/main" val="4176775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r" rtl="1">
              <a:lnSpc>
                <a:spcPct val="106000"/>
              </a:lnSpc>
              <a:spcAft>
                <a:spcPts val="800"/>
              </a:spcAft>
              <a:buFont typeface="Arial" panose="020B0604020202020204" pitchFamily="34" charset="0"/>
              <a:buChar char="•"/>
            </a:pPr>
            <a:r>
              <a:rPr lang="he-IL" dirty="0">
                <a:effectLst/>
                <a:latin typeface="Calibri" panose="020F0502020204030204" pitchFamily="34" charset="0"/>
                <a:ea typeface="Calibri" panose="020F0502020204030204" pitchFamily="34" charset="0"/>
                <a:cs typeface="Arial" panose="020B0604020202020204" pitchFamily="34" charset="0"/>
              </a:rPr>
              <a:t>סוגי הקלפים השונים גרמו לנו לרצות לגלות מה המשחק טומן בחובו וככל שהתקדם המשחק נפתחו בפנינו שלבים נוספים אשר גרמו לסקרנות על המשך ההתקדמות במשחק.</a:t>
            </a:r>
          </a:p>
          <a:p>
            <a:pPr marL="285750" indent="-285750" algn="r" rtl="1">
              <a:lnSpc>
                <a:spcPct val="106000"/>
              </a:lnSpc>
              <a:spcAft>
                <a:spcPts val="800"/>
              </a:spcAft>
              <a:buFont typeface="Arial" panose="020B0604020202020204" pitchFamily="34" charset="0"/>
              <a:buChar char="•"/>
            </a:pPr>
            <a:r>
              <a:rPr lang="he-IL" dirty="0">
                <a:effectLst/>
                <a:latin typeface="Calibri" panose="020F0502020204030204" pitchFamily="34" charset="0"/>
                <a:ea typeface="Calibri" panose="020F0502020204030204" pitchFamily="34" charset="0"/>
                <a:cs typeface="Arial" panose="020B0604020202020204" pitchFamily="34" charset="0"/>
              </a:rPr>
              <a:t>הכוחות השונים ואפקט הניצחון יצרו התלהבות וגרמו לנו לרצות להמשיך לשחק.</a:t>
            </a:r>
          </a:p>
          <a:p>
            <a:pPr marL="285750" indent="-285750" algn="r" rtl="1">
              <a:lnSpc>
                <a:spcPct val="106000"/>
              </a:lnSpc>
              <a:spcAft>
                <a:spcPts val="800"/>
              </a:spcAft>
              <a:buFont typeface="Arial" panose="020B0604020202020204" pitchFamily="34" charset="0"/>
              <a:buChar char="•"/>
            </a:pPr>
            <a:r>
              <a:rPr lang="he-IL" dirty="0">
                <a:effectLst/>
                <a:latin typeface="Calibri" panose="020F0502020204030204" pitchFamily="34" charset="0"/>
                <a:ea typeface="Calibri" panose="020F0502020204030204" pitchFamily="34" charset="0"/>
                <a:cs typeface="Arial" panose="020B0604020202020204" pitchFamily="34" charset="0"/>
              </a:rPr>
              <a:t>בנוסף, אנימציות וצלילים מעודדים את הרצון לחזור ולשחק שוב. </a:t>
            </a:r>
            <a:endParaRPr lang="en-US" dirty="0">
              <a:effectLst/>
              <a:latin typeface="Calibri" panose="020F0502020204030204" pitchFamily="34" charset="0"/>
              <a:ea typeface="Calibri" panose="020F0502020204030204" pitchFamily="34" charset="0"/>
              <a:cs typeface="Arial" panose="020B0604020202020204" pitchFamily="34" charset="0"/>
            </a:endParaRPr>
          </a:p>
          <a:p>
            <a:pPr algn="r" rtl="1"/>
            <a:endParaRPr lang="he-IL" dirty="0"/>
          </a:p>
        </p:txBody>
      </p:sp>
      <p:sp>
        <p:nvSpPr>
          <p:cNvPr id="4" name="Slide Number Placeholder 3"/>
          <p:cNvSpPr>
            <a:spLocks noGrp="1"/>
          </p:cNvSpPr>
          <p:nvPr>
            <p:ph type="sldNum" sz="quarter" idx="5"/>
          </p:nvPr>
        </p:nvSpPr>
        <p:spPr/>
        <p:txBody>
          <a:bodyPr/>
          <a:lstStyle/>
          <a:p>
            <a:fld id="{B39E6B42-6842-4983-8E7C-814CD1AFE271}" type="slidenum">
              <a:rPr lang="he-IL" smtClean="0"/>
              <a:t>5</a:t>
            </a:fld>
            <a:endParaRPr lang="he-IL"/>
          </a:p>
        </p:txBody>
      </p:sp>
    </p:spTree>
    <p:extLst>
      <p:ext uri="{BB962C8B-B14F-4D97-AF65-F5344CB8AC3E}">
        <p14:creationId xmlns:p14="http://schemas.microsoft.com/office/powerpoint/2010/main" val="104151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dirty="0">
                <a:effectLst/>
                <a:latin typeface="Calibri" panose="020F0502020204030204" pitchFamily="34" charset="0"/>
                <a:ea typeface="Calibri" panose="020F0502020204030204" pitchFamily="34" charset="0"/>
                <a:cs typeface="Arial" panose="020B0604020202020204" pitchFamily="34" charset="0"/>
              </a:rPr>
              <a:t>הסיפור רקע מועבר לשחקן בפעם הראשונה שבה מפעיל את המשחק כך שרואים את הדמויות מאותו יקום יושבות בבר משחקות אחת נגד </a:t>
            </a:r>
            <a:r>
              <a:rPr lang="he-IL" sz="1200" dirty="0" err="1">
                <a:effectLst/>
                <a:latin typeface="Calibri" panose="020F0502020204030204" pitchFamily="34" charset="0"/>
                <a:ea typeface="Calibri" panose="020F0502020204030204" pitchFamily="34" charset="0"/>
                <a:cs typeface="Arial" panose="020B0604020202020204" pitchFamily="34" charset="0"/>
              </a:rPr>
              <a:t>השניה</a:t>
            </a:r>
            <a:r>
              <a:rPr lang="he-IL" sz="1200" dirty="0">
                <a:effectLst/>
                <a:latin typeface="Calibri" panose="020F0502020204030204" pitchFamily="34" charset="0"/>
                <a:ea typeface="Calibri" panose="020F0502020204030204" pitchFamily="34" charset="0"/>
                <a:cs typeface="Arial" panose="020B0604020202020204" pitchFamily="34" charset="0"/>
              </a:rPr>
              <a:t>.</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algn="r" rtl="1"/>
            <a:endParaRPr lang="he-IL" dirty="0"/>
          </a:p>
        </p:txBody>
      </p:sp>
      <p:sp>
        <p:nvSpPr>
          <p:cNvPr id="4" name="Slide Number Placeholder 3"/>
          <p:cNvSpPr>
            <a:spLocks noGrp="1"/>
          </p:cNvSpPr>
          <p:nvPr>
            <p:ph type="sldNum" sz="quarter" idx="5"/>
          </p:nvPr>
        </p:nvSpPr>
        <p:spPr/>
        <p:txBody>
          <a:bodyPr/>
          <a:lstStyle/>
          <a:p>
            <a:fld id="{B39E6B42-6842-4983-8E7C-814CD1AFE271}" type="slidenum">
              <a:rPr lang="he-IL" smtClean="0"/>
              <a:t>6</a:t>
            </a:fld>
            <a:endParaRPr lang="he-IL"/>
          </a:p>
        </p:txBody>
      </p:sp>
    </p:spTree>
    <p:extLst>
      <p:ext uri="{BB962C8B-B14F-4D97-AF65-F5344CB8AC3E}">
        <p14:creationId xmlns:p14="http://schemas.microsoft.com/office/powerpoint/2010/main" val="2504783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r" rtl="1">
              <a:lnSpc>
                <a:spcPct val="106000"/>
              </a:lnSpc>
              <a:spcAft>
                <a:spcPts val="800"/>
              </a:spcAft>
              <a:buFont typeface="Arial" panose="020B0604020202020204" pitchFamily="34" charset="0"/>
              <a:buChar char="•"/>
            </a:pPr>
            <a:r>
              <a:rPr lang="he-IL" dirty="0">
                <a:effectLst/>
                <a:latin typeface="Calibri" panose="020F0502020204030204" pitchFamily="34" charset="0"/>
                <a:ea typeface="Calibri" panose="020F0502020204030204" pitchFamily="34" charset="0"/>
                <a:cs typeface="Arial" panose="020B0604020202020204" pitchFamily="34" charset="0"/>
              </a:rPr>
              <a:t>המתנגד העיקרי במשחק הוא היריב שאותו אנו צריכים לנצח בדו קרב, דמותו תהיה שונה בכל דו קרב.</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285750" indent="-285750" algn="r" rtl="1">
              <a:lnSpc>
                <a:spcPct val="106000"/>
              </a:lnSpc>
              <a:spcAft>
                <a:spcPts val="800"/>
              </a:spcAft>
              <a:buFont typeface="Arial" panose="020B0604020202020204" pitchFamily="34" charset="0"/>
              <a:buChar char="•"/>
            </a:pPr>
            <a:r>
              <a:rPr lang="he-IL" dirty="0">
                <a:effectLst/>
                <a:latin typeface="Calibri" panose="020F0502020204030204" pitchFamily="34" charset="0"/>
                <a:ea typeface="Calibri" panose="020F0502020204030204" pitchFamily="34" charset="0"/>
                <a:cs typeface="Arial" panose="020B0604020202020204" pitchFamily="34" charset="0"/>
              </a:rPr>
              <a:t>הדמויות המשניות הן המפלצות שמופיעות בקלפי המשחק. לכל דמות יש את הכוחות המיוחדים שלה, חלקן יותר קשות להשגה וחלקן פחות.</a:t>
            </a:r>
            <a:endParaRPr lang="en-US" dirty="0">
              <a:effectLst/>
              <a:latin typeface="Calibri" panose="020F0502020204030204" pitchFamily="34" charset="0"/>
              <a:ea typeface="Calibri" panose="020F0502020204030204" pitchFamily="34" charset="0"/>
              <a:cs typeface="Arial" panose="020B0604020202020204" pitchFamily="34" charset="0"/>
            </a:endParaRPr>
          </a:p>
          <a:p>
            <a:endParaRPr lang="he-IL" dirty="0"/>
          </a:p>
        </p:txBody>
      </p:sp>
      <p:sp>
        <p:nvSpPr>
          <p:cNvPr id="4" name="Slide Number Placeholder 3"/>
          <p:cNvSpPr>
            <a:spLocks noGrp="1"/>
          </p:cNvSpPr>
          <p:nvPr>
            <p:ph type="sldNum" sz="quarter" idx="5"/>
          </p:nvPr>
        </p:nvSpPr>
        <p:spPr/>
        <p:txBody>
          <a:bodyPr/>
          <a:lstStyle/>
          <a:p>
            <a:fld id="{B39E6B42-6842-4983-8E7C-814CD1AFE271}" type="slidenum">
              <a:rPr lang="he-IL" smtClean="0"/>
              <a:t>7</a:t>
            </a:fld>
            <a:endParaRPr lang="he-IL"/>
          </a:p>
        </p:txBody>
      </p:sp>
    </p:spTree>
    <p:extLst>
      <p:ext uri="{BB962C8B-B14F-4D97-AF65-F5344CB8AC3E}">
        <p14:creationId xmlns:p14="http://schemas.microsoft.com/office/powerpoint/2010/main" val="2230089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dirty="0">
                <a:effectLst/>
                <a:latin typeface="Calibri" panose="020F0502020204030204" pitchFamily="34" charset="0"/>
                <a:ea typeface="Calibri" panose="020F0502020204030204" pitchFamily="34" charset="0"/>
                <a:cs typeface="Arial" panose="020B0604020202020204" pitchFamily="34" charset="0"/>
              </a:rPr>
              <a:t>העלילה מתרחשת בבר מקומי על אחד מכוכבי הלכת ביקום, בו מבלים יצורים מכוכבים שונים. על הבר קיים משחק הקלפים </a:t>
            </a:r>
            <a:r>
              <a:rPr lang="en-US" dirty="0">
                <a:effectLst/>
                <a:latin typeface="Calibri" panose="020F0502020204030204" pitchFamily="34" charset="0"/>
                <a:ea typeface="Calibri" panose="020F0502020204030204" pitchFamily="34" charset="0"/>
                <a:cs typeface="Arial" panose="020B0604020202020204" pitchFamily="34" charset="0"/>
              </a:rPr>
              <a:t>Hearthstone</a:t>
            </a:r>
            <a:r>
              <a:rPr lang="he-IL" dirty="0">
                <a:effectLst/>
                <a:latin typeface="Calibri" panose="020F0502020204030204" pitchFamily="34" charset="0"/>
                <a:ea typeface="Calibri" panose="020F0502020204030204" pitchFamily="34" charset="0"/>
                <a:cs typeface="Arial" panose="020B0604020202020204" pitchFamily="34" charset="0"/>
              </a:rPr>
              <a:t>, ואנו לוקחים חלק במשחק בין </a:t>
            </a:r>
            <a:r>
              <a:rPr lang="he-IL" dirty="0" err="1">
                <a:effectLst/>
                <a:latin typeface="Calibri" panose="020F0502020204030204" pitchFamily="34" charset="0"/>
                <a:ea typeface="Calibri" panose="020F0502020204030204" pitchFamily="34" charset="0"/>
                <a:cs typeface="Arial" panose="020B0604020202020204" pitchFamily="34" charset="0"/>
              </a:rPr>
              <a:t>הגובלינים</a:t>
            </a:r>
            <a:r>
              <a:rPr lang="he-IL" dirty="0">
                <a:effectLst/>
                <a:latin typeface="Calibri" panose="020F0502020204030204" pitchFamily="34" charset="0"/>
                <a:ea typeface="Calibri" panose="020F0502020204030204" pitchFamily="34" charset="0"/>
                <a:cs typeface="Arial" panose="020B0604020202020204" pitchFamily="34" charset="0"/>
              </a:rPr>
              <a:t> למכשפים.</a:t>
            </a:r>
          </a:p>
          <a:p>
            <a:pPr algn="r" rtl="1"/>
            <a:endParaRPr lang="he-IL" dirty="0"/>
          </a:p>
        </p:txBody>
      </p:sp>
      <p:sp>
        <p:nvSpPr>
          <p:cNvPr id="4" name="Slide Number Placeholder 3"/>
          <p:cNvSpPr>
            <a:spLocks noGrp="1"/>
          </p:cNvSpPr>
          <p:nvPr>
            <p:ph type="sldNum" sz="quarter" idx="5"/>
          </p:nvPr>
        </p:nvSpPr>
        <p:spPr/>
        <p:txBody>
          <a:bodyPr/>
          <a:lstStyle/>
          <a:p>
            <a:fld id="{B39E6B42-6842-4983-8E7C-814CD1AFE271}" type="slidenum">
              <a:rPr lang="he-IL" smtClean="0"/>
              <a:t>8</a:t>
            </a:fld>
            <a:endParaRPr lang="he-IL"/>
          </a:p>
        </p:txBody>
      </p:sp>
    </p:spTree>
    <p:extLst>
      <p:ext uri="{BB962C8B-B14F-4D97-AF65-F5344CB8AC3E}">
        <p14:creationId xmlns:p14="http://schemas.microsoft.com/office/powerpoint/2010/main" val="1670590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r" defTabSz="914400" rtl="1" eaLnBrk="1" fontAlgn="auto" latinLnBrk="0" hangingPunct="1">
              <a:lnSpc>
                <a:spcPct val="100000"/>
              </a:lnSpc>
              <a:spcBef>
                <a:spcPts val="0"/>
              </a:spcBef>
              <a:spcAft>
                <a:spcPts val="0"/>
              </a:spcAft>
              <a:buClrTx/>
              <a:buSzTx/>
              <a:buFont typeface="Arial" panose="020B0604020202020204" pitchFamily="34" charset="0"/>
              <a:buChar char="•"/>
              <a:tabLst/>
              <a:defRPr/>
            </a:pPr>
            <a:r>
              <a:rPr lang="he-IL" sz="1200" dirty="0">
                <a:effectLst/>
                <a:latin typeface="Calibri" panose="020F0502020204030204" pitchFamily="34" charset="0"/>
                <a:ea typeface="Calibri" panose="020F0502020204030204" pitchFamily="34" charset="0"/>
                <a:cs typeface="Arial" panose="020B0604020202020204" pitchFamily="34" charset="0"/>
              </a:rPr>
              <a:t>השחקן לומד להכיר את העולם הזה בעזרת מיני-סיפורים המועברים במהלך התקדמות המשחק וקיים בתחילת המשחק קדימון המתאר את </a:t>
            </a:r>
            <a:r>
              <a:rPr lang="he-IL" sz="1200" dirty="0" err="1">
                <a:effectLst/>
                <a:latin typeface="Calibri" panose="020F0502020204030204" pitchFamily="34" charset="0"/>
                <a:ea typeface="Calibri" panose="020F0502020204030204" pitchFamily="34" charset="0"/>
                <a:cs typeface="Arial" panose="020B0604020202020204" pitchFamily="34" charset="0"/>
              </a:rPr>
              <a:t>הסצינה</a:t>
            </a:r>
            <a:r>
              <a:rPr lang="he-IL" sz="1200" dirty="0">
                <a:effectLst/>
                <a:latin typeface="Calibri" panose="020F0502020204030204" pitchFamily="34" charset="0"/>
                <a:ea typeface="Calibri" panose="020F0502020204030204" pitchFamily="34" charset="0"/>
                <a:cs typeface="Arial" panose="020B0604020202020204" pitchFamily="34" charset="0"/>
              </a:rPr>
              <a:t> של הבר.</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pPr algn="r" rtl="1"/>
            <a:endParaRPr lang="he-IL" dirty="0"/>
          </a:p>
        </p:txBody>
      </p:sp>
      <p:sp>
        <p:nvSpPr>
          <p:cNvPr id="4" name="Slide Number Placeholder 3"/>
          <p:cNvSpPr>
            <a:spLocks noGrp="1"/>
          </p:cNvSpPr>
          <p:nvPr>
            <p:ph type="sldNum" sz="quarter" idx="5"/>
          </p:nvPr>
        </p:nvSpPr>
        <p:spPr/>
        <p:txBody>
          <a:bodyPr/>
          <a:lstStyle/>
          <a:p>
            <a:fld id="{B39E6B42-6842-4983-8E7C-814CD1AFE271}" type="slidenum">
              <a:rPr lang="he-IL" smtClean="0"/>
              <a:t>9</a:t>
            </a:fld>
            <a:endParaRPr lang="he-IL"/>
          </a:p>
        </p:txBody>
      </p:sp>
    </p:spTree>
    <p:extLst>
      <p:ext uri="{BB962C8B-B14F-4D97-AF65-F5344CB8AC3E}">
        <p14:creationId xmlns:p14="http://schemas.microsoft.com/office/powerpoint/2010/main" val="36867363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11/22/2021</a:t>
            </a:fld>
            <a:endParaRPr lang="en-US" dirty="0"/>
          </a:p>
        </p:txBody>
      </p:sp>
      <p:sp>
        <p:nvSpPr>
          <p:cNvPr id="5" name="Footer Placeholder 4"/>
          <p:cNvSpPr>
            <a:spLocks noGrp="1"/>
          </p:cNvSpPr>
          <p:nvPr>
            <p:ph type="ftr" sz="quarter" idx="11"/>
          </p:nvPr>
        </p:nvSpPr>
        <p:spPr/>
        <p:txBody>
          <a:bodyPr/>
          <a:lstStyle/>
          <a:p>
            <a:endParaRPr lang="en-US" dirty="0">
              <a:solidFill>
                <a:schemeClr val="bg1"/>
              </a:solidFill>
            </a:endParaRPr>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946043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lgn="r"/>
            <a:fld id="{A37D6D71-8B28-4ED6-B932-04B197003D23}" type="datetimeFigureOut">
              <a:rPr lang="en-US" smtClean="0"/>
              <a:pPr algn="r"/>
              <a:t>11/22/2021</a:t>
            </a:fld>
            <a:endParaRPr lang="en-US" spc="50" dirty="0"/>
          </a:p>
        </p:txBody>
      </p:sp>
      <p:sp>
        <p:nvSpPr>
          <p:cNvPr id="6" name="Footer Placeholder 5"/>
          <p:cNvSpPr>
            <a:spLocks noGrp="1"/>
          </p:cNvSpPr>
          <p:nvPr>
            <p:ph type="ftr" sz="quarter" idx="11"/>
          </p:nvPr>
        </p:nvSpPr>
        <p:spPr/>
        <p:txBody>
          <a:bodyPr/>
          <a:lstStyle/>
          <a:p>
            <a:endParaRPr lang="en-US" spc="50" dirty="0"/>
          </a:p>
        </p:txBody>
      </p:sp>
      <p:sp>
        <p:nvSpPr>
          <p:cNvPr id="7" name="Slide Number Placeholder 6"/>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85087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11/22/2021</a:t>
            </a:fld>
            <a:endParaRPr lang="en-US" spc="50" dirty="0"/>
          </a:p>
        </p:txBody>
      </p:sp>
      <p:sp>
        <p:nvSpPr>
          <p:cNvPr id="5" name="Footer Placeholder 4"/>
          <p:cNvSpPr>
            <a:spLocks noGrp="1"/>
          </p:cNvSpPr>
          <p:nvPr>
            <p:ph type="ftr" sz="quarter" idx="11"/>
          </p:nvPr>
        </p:nvSpPr>
        <p:spPr/>
        <p:txBody>
          <a:bodyPr/>
          <a:lstStyle/>
          <a:p>
            <a:endParaRPr lang="en-US" spc="50" dirty="0"/>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0469547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pPr algn="r"/>
            <a:fld id="{A37D6D71-8B28-4ED6-B932-04B197003D23}" type="datetimeFigureOut">
              <a:rPr lang="en-US" smtClean="0"/>
              <a:pPr algn="r"/>
              <a:t>11/22/2021</a:t>
            </a:fld>
            <a:endParaRPr lang="en-US" spc="50" dirty="0"/>
          </a:p>
        </p:txBody>
      </p:sp>
      <p:sp>
        <p:nvSpPr>
          <p:cNvPr id="3" name="Footer Placeholder 2"/>
          <p:cNvSpPr>
            <a:spLocks noGrp="1"/>
          </p:cNvSpPr>
          <p:nvPr>
            <p:ph type="ftr" sz="quarter" idx="11"/>
          </p:nvPr>
        </p:nvSpPr>
        <p:spPr/>
        <p:txBody>
          <a:bodyPr/>
          <a:lstStyle/>
          <a:p>
            <a:endParaRPr lang="en-US" spc="50" dirty="0"/>
          </a:p>
        </p:txBody>
      </p:sp>
      <p:sp>
        <p:nvSpPr>
          <p:cNvPr id="4" name="Slide Number Placeholder 3"/>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648285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11/22/2021</a:t>
            </a:fld>
            <a:endParaRPr lang="en-US" dirty="0"/>
          </a:p>
        </p:txBody>
      </p:sp>
      <p:sp>
        <p:nvSpPr>
          <p:cNvPr id="5" name="Footer Placeholder 4"/>
          <p:cNvSpPr>
            <a:spLocks noGrp="1"/>
          </p:cNvSpPr>
          <p:nvPr>
            <p:ph type="ftr" sz="quarter" idx="11"/>
          </p:nvPr>
        </p:nvSpPr>
        <p:spPr/>
        <p:txBody>
          <a:bodyPr/>
          <a:lstStyle/>
          <a:p>
            <a:endParaRPr lang="en-US" dirty="0">
              <a:solidFill>
                <a:schemeClr val="tx1"/>
              </a:solidFill>
            </a:endParaRPr>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7643720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11/22/2021</a:t>
            </a:fld>
            <a:endParaRPr lang="en-US" dirty="0"/>
          </a:p>
        </p:txBody>
      </p:sp>
      <p:sp>
        <p:nvSpPr>
          <p:cNvPr id="5" name="Footer Placeholder 4"/>
          <p:cNvSpPr>
            <a:spLocks noGrp="1"/>
          </p:cNvSpPr>
          <p:nvPr>
            <p:ph type="ftr" sz="quarter" idx="11"/>
          </p:nvPr>
        </p:nvSpPr>
        <p:spPr/>
        <p:txBody>
          <a:bodyPr/>
          <a:lstStyle/>
          <a:p>
            <a:endParaRPr lang="en-US" dirty="0">
              <a:solidFill>
                <a:schemeClr val="tx1"/>
              </a:solidFill>
            </a:endParaRPr>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449433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11/22/2021</a:t>
            </a:fld>
            <a:endParaRPr lang="en-US" dirty="0"/>
          </a:p>
        </p:txBody>
      </p:sp>
      <p:sp>
        <p:nvSpPr>
          <p:cNvPr id="5" name="Footer Placeholder 4"/>
          <p:cNvSpPr>
            <a:spLocks noGrp="1"/>
          </p:cNvSpPr>
          <p:nvPr>
            <p:ph type="ftr" sz="quarter" idx="11"/>
          </p:nvPr>
        </p:nvSpPr>
        <p:spPr/>
        <p:txBody>
          <a:bodyPr/>
          <a:lstStyle/>
          <a:p>
            <a:endParaRPr lang="en-US" dirty="0">
              <a:solidFill>
                <a:schemeClr val="tx1"/>
              </a:solidFill>
            </a:endParaRPr>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349438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lgn="r"/>
            <a:fld id="{A37D6D71-8B28-4ED6-B932-04B197003D23}" type="datetimeFigureOut">
              <a:rPr lang="en-US" smtClean="0"/>
              <a:pPr algn="r"/>
              <a:t>11/22/2021</a:t>
            </a:fld>
            <a:endParaRPr lang="en-US" dirty="0"/>
          </a:p>
        </p:txBody>
      </p:sp>
      <p:sp>
        <p:nvSpPr>
          <p:cNvPr id="5" name="Footer Placeholder 4"/>
          <p:cNvSpPr>
            <a:spLocks noGrp="1"/>
          </p:cNvSpPr>
          <p:nvPr>
            <p:ph type="ftr" sz="quarter" idx="11"/>
          </p:nvPr>
        </p:nvSpPr>
        <p:spPr/>
        <p:txBody>
          <a:bodyPr/>
          <a:lstStyle/>
          <a:p>
            <a:endParaRPr lang="en-US" dirty="0">
              <a:solidFill>
                <a:schemeClr val="tx1"/>
              </a:solidFill>
            </a:endParaRPr>
          </a:p>
        </p:txBody>
      </p:sp>
      <p:sp>
        <p:nvSpPr>
          <p:cNvPr id="6" name="Slide Number Placeholder 5"/>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4255787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lgn="r"/>
            <a:fld id="{A37D6D71-8B28-4ED6-B932-04B197003D23}" type="datetimeFigureOut">
              <a:rPr lang="en-US" smtClean="0"/>
              <a:pPr algn="r"/>
              <a:t>11/22/2021</a:t>
            </a:fld>
            <a:endParaRPr lang="en-US" dirty="0"/>
          </a:p>
        </p:txBody>
      </p:sp>
      <p:sp>
        <p:nvSpPr>
          <p:cNvPr id="6" name="Footer Placeholder 5"/>
          <p:cNvSpPr>
            <a:spLocks noGrp="1"/>
          </p:cNvSpPr>
          <p:nvPr>
            <p:ph type="ftr" sz="quarter" idx="11"/>
          </p:nvPr>
        </p:nvSpPr>
        <p:spPr/>
        <p:txBody>
          <a:bodyPr/>
          <a:lstStyle/>
          <a:p>
            <a:endParaRPr lang="en-US" dirty="0">
              <a:solidFill>
                <a:schemeClr val="tx1"/>
              </a:solidFill>
            </a:endParaRPr>
          </a:p>
        </p:txBody>
      </p:sp>
      <p:sp>
        <p:nvSpPr>
          <p:cNvPr id="7" name="Slide Number Placeholder 6"/>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5618600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lgn="r"/>
            <a:fld id="{A37D6D71-8B28-4ED6-B932-04B197003D23}" type="datetimeFigureOut">
              <a:rPr lang="en-US" smtClean="0"/>
              <a:pPr algn="r"/>
              <a:t>11/22/2021</a:t>
            </a:fld>
            <a:endParaRPr lang="en-US" dirty="0"/>
          </a:p>
        </p:txBody>
      </p:sp>
      <p:sp>
        <p:nvSpPr>
          <p:cNvPr id="8" name="Footer Placeholder 7"/>
          <p:cNvSpPr>
            <a:spLocks noGrp="1"/>
          </p:cNvSpPr>
          <p:nvPr>
            <p:ph type="ftr" sz="quarter" idx="11"/>
          </p:nvPr>
        </p:nvSpPr>
        <p:spPr/>
        <p:txBody>
          <a:bodyPr/>
          <a:lstStyle/>
          <a:p>
            <a:endParaRPr lang="en-US" dirty="0">
              <a:solidFill>
                <a:schemeClr val="tx1"/>
              </a:solidFill>
            </a:endParaRPr>
          </a:p>
        </p:txBody>
      </p:sp>
      <p:sp>
        <p:nvSpPr>
          <p:cNvPr id="9" name="Slide Number Placeholder 8"/>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2555167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lgn="r"/>
            <a:fld id="{A37D6D71-8B28-4ED6-B932-04B197003D23}" type="datetimeFigureOut">
              <a:rPr lang="en-US" smtClean="0"/>
              <a:pPr algn="r"/>
              <a:t>11/22/2021</a:t>
            </a:fld>
            <a:endParaRPr lang="en-US" dirty="0"/>
          </a:p>
        </p:txBody>
      </p:sp>
      <p:sp>
        <p:nvSpPr>
          <p:cNvPr id="4" name="Footer Placeholder 3"/>
          <p:cNvSpPr>
            <a:spLocks noGrp="1"/>
          </p:cNvSpPr>
          <p:nvPr>
            <p:ph type="ftr" sz="quarter" idx="11"/>
          </p:nvPr>
        </p:nvSpPr>
        <p:spPr/>
        <p:txBody>
          <a:bodyPr/>
          <a:lstStyle/>
          <a:p>
            <a:endParaRPr lang="en-US" dirty="0">
              <a:solidFill>
                <a:schemeClr val="tx1"/>
              </a:solidFill>
            </a:endParaRPr>
          </a:p>
        </p:txBody>
      </p:sp>
      <p:sp>
        <p:nvSpPr>
          <p:cNvPr id="5" name="Slide Number Placeholder 4"/>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9979137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lgn="r"/>
            <a:fld id="{A37D6D71-8B28-4ED6-B932-04B197003D23}" type="datetimeFigureOut">
              <a:rPr lang="en-US" smtClean="0"/>
              <a:pPr algn="r"/>
              <a:t>11/22/2021</a:t>
            </a:fld>
            <a:endParaRPr lang="en-US" dirty="0"/>
          </a:p>
        </p:txBody>
      </p:sp>
      <p:sp>
        <p:nvSpPr>
          <p:cNvPr id="3" name="Footer Placeholder 2"/>
          <p:cNvSpPr>
            <a:spLocks noGrp="1"/>
          </p:cNvSpPr>
          <p:nvPr>
            <p:ph type="ftr" sz="quarter" idx="11"/>
          </p:nvPr>
        </p:nvSpPr>
        <p:spPr/>
        <p:txBody>
          <a:bodyPr/>
          <a:lstStyle/>
          <a:p>
            <a:endParaRPr lang="en-US" dirty="0">
              <a:solidFill>
                <a:schemeClr val="tx1"/>
              </a:solidFill>
            </a:endParaRPr>
          </a:p>
        </p:txBody>
      </p:sp>
      <p:sp>
        <p:nvSpPr>
          <p:cNvPr id="4" name="Slide Number Placeholder 3"/>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450553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lgn="r"/>
            <a:fld id="{A37D6D71-8B28-4ED6-B932-04B197003D23}" type="datetimeFigureOut">
              <a:rPr lang="en-US" smtClean="0"/>
              <a:pPr algn="r"/>
              <a:t>11/22/2021</a:t>
            </a:fld>
            <a:endParaRPr lang="en-US" dirty="0"/>
          </a:p>
        </p:txBody>
      </p:sp>
      <p:sp>
        <p:nvSpPr>
          <p:cNvPr id="6" name="Footer Placeholder 5"/>
          <p:cNvSpPr>
            <a:spLocks noGrp="1"/>
          </p:cNvSpPr>
          <p:nvPr>
            <p:ph type="ftr" sz="quarter" idx="11"/>
          </p:nvPr>
        </p:nvSpPr>
        <p:spPr/>
        <p:txBody>
          <a:bodyPr/>
          <a:lstStyle/>
          <a:p>
            <a:endParaRPr lang="en-US" dirty="0">
              <a:solidFill>
                <a:schemeClr val="tx1"/>
              </a:solidFill>
            </a:endParaRPr>
          </a:p>
        </p:txBody>
      </p:sp>
      <p:sp>
        <p:nvSpPr>
          <p:cNvPr id="7" name="Slide Number Placeholder 6"/>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616724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pPr algn="r"/>
            <a:fld id="{A37D6D71-8B28-4ED6-B932-04B197003D23}" type="datetimeFigureOut">
              <a:rPr lang="en-US" smtClean="0"/>
              <a:pPr algn="r"/>
              <a:t>11/22/2021</a:t>
            </a:fld>
            <a:endParaRPr lang="en-US" spc="50" dirty="0"/>
          </a:p>
        </p:txBody>
      </p:sp>
      <p:sp>
        <p:nvSpPr>
          <p:cNvPr id="6" name="Footer Placeholder 5"/>
          <p:cNvSpPr>
            <a:spLocks noGrp="1"/>
          </p:cNvSpPr>
          <p:nvPr>
            <p:ph type="ftr" sz="quarter" idx="11"/>
          </p:nvPr>
        </p:nvSpPr>
        <p:spPr>
          <a:xfrm>
            <a:off x="590396" y="6041362"/>
            <a:ext cx="3295413" cy="365125"/>
          </a:xfrm>
        </p:spPr>
        <p:txBody>
          <a:bodyPr/>
          <a:lstStyle/>
          <a:p>
            <a:endParaRPr lang="en-US" spc="50" dirty="0"/>
          </a:p>
        </p:txBody>
      </p:sp>
      <p:sp>
        <p:nvSpPr>
          <p:cNvPr id="7" name="Slide Number Placeholder 6"/>
          <p:cNvSpPr>
            <a:spLocks noGrp="1"/>
          </p:cNvSpPr>
          <p:nvPr>
            <p:ph type="sldNum" sz="quarter" idx="12"/>
          </p:nvPr>
        </p:nvSpPr>
        <p:spPr>
          <a:xfrm>
            <a:off x="4862689" y="5915888"/>
            <a:ext cx="1062155" cy="490599"/>
          </a:xfrm>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1433472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spc="50"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pPr algn="r"/>
            <a:fld id="{A37D6D71-8B28-4ED6-B932-04B197003D23}" type="datetimeFigureOut">
              <a:rPr lang="en-US" smtClean="0"/>
              <a:pPr algn="r"/>
              <a:t>11/22/2021</a:t>
            </a:fld>
            <a:endParaRPr lang="en-US" spc="50"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4147757212"/>
      </p:ext>
    </p:extLst>
  </p:cSld>
  <p:clrMap bg1="dk1" tx1="lt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DA9A1ACB-4ECA-4EAE-AEAB-CE9C8C01E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pic>
        <p:nvPicPr>
          <p:cNvPr id="4" name="Picture 3" descr="Colorful autumn leaves on a tree">
            <a:extLst>
              <a:ext uri="{FF2B5EF4-FFF2-40B4-BE49-F238E27FC236}">
                <a16:creationId xmlns:a16="http://schemas.microsoft.com/office/drawing/2014/main" id="{B8FE00D6-75F8-4DC5-BC39-0443D629D257}"/>
              </a:ext>
            </a:extLst>
          </p:cNvPr>
          <p:cNvPicPr>
            <a:picLocks noChangeAspect="1"/>
          </p:cNvPicPr>
          <p:nvPr/>
        </p:nvPicPr>
        <p:blipFill rotWithShape="1">
          <a:blip r:embed="rId2">
            <a:duotone>
              <a:prstClr val="black"/>
              <a:schemeClr val="tx2">
                <a:tint val="45000"/>
                <a:satMod val="400000"/>
              </a:schemeClr>
            </a:duotone>
          </a:blip>
          <a:srcRect l="25253" r="-1" b="9090"/>
          <a:stretch/>
        </p:blipFill>
        <p:spPr>
          <a:xfrm>
            <a:off x="20" y="10"/>
            <a:ext cx="12191980" cy="6857990"/>
          </a:xfrm>
          <a:prstGeom prst="rect">
            <a:avLst/>
          </a:prstGeom>
        </p:spPr>
      </p:pic>
      <p:sp>
        <p:nvSpPr>
          <p:cNvPr id="11" name="Rectangle 5">
            <a:extLst>
              <a:ext uri="{FF2B5EF4-FFF2-40B4-BE49-F238E27FC236}">
                <a16:creationId xmlns:a16="http://schemas.microsoft.com/office/drawing/2014/main" id="{BFBD78D0-8C17-49D9-94BC-BFF758441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0" y="0"/>
            <a:ext cx="6040967" cy="6858000"/>
          </a:xfrm>
          <a:custGeom>
            <a:avLst/>
            <a:gdLst/>
            <a:ahLst/>
            <a:cxnLst/>
            <a:rect l="l" t="t" r="r" b="b"/>
            <a:pathLst>
              <a:path w="6040967" h="6858000">
                <a:moveTo>
                  <a:pt x="0" y="0"/>
                </a:moveTo>
                <a:lnTo>
                  <a:pt x="6040967" y="0"/>
                </a:lnTo>
                <a:lnTo>
                  <a:pt x="6040967" y="1900238"/>
                </a:lnTo>
                <a:lnTo>
                  <a:pt x="5670550" y="2178050"/>
                </a:lnTo>
                <a:lnTo>
                  <a:pt x="5666317" y="2184400"/>
                </a:lnTo>
                <a:lnTo>
                  <a:pt x="5659967" y="2193925"/>
                </a:lnTo>
                <a:lnTo>
                  <a:pt x="5653617" y="2201863"/>
                </a:lnTo>
                <a:lnTo>
                  <a:pt x="5653617" y="2211388"/>
                </a:lnTo>
                <a:lnTo>
                  <a:pt x="5653617" y="2220913"/>
                </a:lnTo>
                <a:lnTo>
                  <a:pt x="5659967" y="2228850"/>
                </a:lnTo>
                <a:lnTo>
                  <a:pt x="5666317" y="2238375"/>
                </a:lnTo>
                <a:lnTo>
                  <a:pt x="5670550" y="2244725"/>
                </a:lnTo>
                <a:lnTo>
                  <a:pt x="6040967" y="2522538"/>
                </a:lnTo>
                <a:lnTo>
                  <a:pt x="6040967" y="6858000"/>
                </a:lnTo>
                <a:lnTo>
                  <a:pt x="0" y="6858000"/>
                </a:lnTo>
                <a:close/>
              </a:path>
            </a:pathLst>
          </a:custGeom>
          <a:gradFill flip="none" rotWithShape="1">
            <a:gsLst>
              <a:gs pos="0">
                <a:schemeClr val="accent1">
                  <a:alpha val="50000"/>
                </a:schemeClr>
              </a:gs>
              <a:gs pos="68000">
                <a:schemeClr val="accent1">
                  <a:alpha val="70000"/>
                </a:schemeClr>
              </a:gs>
              <a:gs pos="100000">
                <a:schemeClr val="accent1">
                  <a:lumMod val="75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5">
            <a:extLst>
              <a:ext uri="{FF2B5EF4-FFF2-40B4-BE49-F238E27FC236}">
                <a16:creationId xmlns:a16="http://schemas.microsoft.com/office/drawing/2014/main" id="{A152BA23-E797-46EB-8BCF-6CB26DE51D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5653617" y="0"/>
            <a:ext cx="6538383" cy="6858000"/>
          </a:xfrm>
          <a:custGeom>
            <a:avLst/>
            <a:gdLst/>
            <a:ahLst/>
            <a:cxnLst/>
            <a:rect l="l" t="t" r="r" b="b"/>
            <a:pathLst>
              <a:path w="6538383" h="6858000">
                <a:moveTo>
                  <a:pt x="387350" y="0"/>
                </a:moveTo>
                <a:lnTo>
                  <a:pt x="4874683" y="0"/>
                </a:lnTo>
                <a:lnTo>
                  <a:pt x="6093883" y="0"/>
                </a:lnTo>
                <a:lnTo>
                  <a:pt x="6538383" y="0"/>
                </a:lnTo>
                <a:lnTo>
                  <a:pt x="6538383" y="6858000"/>
                </a:lnTo>
                <a:lnTo>
                  <a:pt x="6093883" y="6858000"/>
                </a:lnTo>
                <a:lnTo>
                  <a:pt x="4874683" y="6858000"/>
                </a:lnTo>
                <a:lnTo>
                  <a:pt x="387350" y="6858000"/>
                </a:lnTo>
                <a:lnTo>
                  <a:pt x="387350" y="2522538"/>
                </a:lnTo>
                <a:lnTo>
                  <a:pt x="16933" y="2244725"/>
                </a:lnTo>
                <a:lnTo>
                  <a:pt x="12700" y="2238375"/>
                </a:lnTo>
                <a:lnTo>
                  <a:pt x="6350" y="2228850"/>
                </a:lnTo>
                <a:lnTo>
                  <a:pt x="0" y="2220913"/>
                </a:lnTo>
                <a:lnTo>
                  <a:pt x="0" y="2211388"/>
                </a:lnTo>
                <a:lnTo>
                  <a:pt x="0" y="2201863"/>
                </a:lnTo>
                <a:lnTo>
                  <a:pt x="6350" y="2193925"/>
                </a:lnTo>
                <a:lnTo>
                  <a:pt x="12700" y="2184400"/>
                </a:lnTo>
                <a:lnTo>
                  <a:pt x="16933" y="2178050"/>
                </a:lnTo>
                <a:lnTo>
                  <a:pt x="387350" y="1900238"/>
                </a:lnTo>
                <a:close/>
              </a:path>
            </a:pathLst>
          </a:custGeom>
          <a:solidFill>
            <a:schemeClr val="bg1">
              <a:alpha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832DDF-A478-4AB1-A23F-E13FC3EF59EE}"/>
              </a:ext>
            </a:extLst>
          </p:cNvPr>
          <p:cNvSpPr>
            <a:spLocks noGrp="1"/>
          </p:cNvSpPr>
          <p:nvPr>
            <p:ph type="ctrTitle"/>
          </p:nvPr>
        </p:nvSpPr>
        <p:spPr>
          <a:xfrm>
            <a:off x="6519333" y="447188"/>
            <a:ext cx="5223934" cy="1559412"/>
          </a:xfrm>
        </p:spPr>
        <p:txBody>
          <a:bodyPr vert="horz" lIns="91440" tIns="45720" rIns="91440" bIns="45720" rtlCol="0" anchor="b">
            <a:normAutofit/>
          </a:bodyPr>
          <a:lstStyle/>
          <a:p>
            <a:pPr algn="ctr"/>
            <a:r>
              <a:rPr lang="en-US" sz="4800" dirty="0">
                <a:latin typeface="Gisha" panose="020B0502040204020203" pitchFamily="34" charset="-79"/>
                <a:cs typeface="Gisha" panose="020B0502040204020203" pitchFamily="34" charset="-79"/>
              </a:rPr>
              <a:t>Hearthstone - Analysis</a:t>
            </a:r>
          </a:p>
        </p:txBody>
      </p:sp>
      <p:sp>
        <p:nvSpPr>
          <p:cNvPr id="3" name="Subtitle 2">
            <a:extLst>
              <a:ext uri="{FF2B5EF4-FFF2-40B4-BE49-F238E27FC236}">
                <a16:creationId xmlns:a16="http://schemas.microsoft.com/office/drawing/2014/main" id="{925AE6BD-3577-48D0-B229-75AD75698258}"/>
              </a:ext>
            </a:extLst>
          </p:cNvPr>
          <p:cNvSpPr>
            <a:spLocks noGrp="1"/>
          </p:cNvSpPr>
          <p:nvPr>
            <p:ph type="subTitle" idx="1"/>
          </p:nvPr>
        </p:nvSpPr>
        <p:spPr>
          <a:xfrm>
            <a:off x="6519333" y="2413000"/>
            <a:ext cx="5223934" cy="3632200"/>
          </a:xfrm>
        </p:spPr>
        <p:txBody>
          <a:bodyPr vert="horz" lIns="91440" tIns="45720" rIns="91440" bIns="45720" rtlCol="0" anchor="ctr">
            <a:normAutofit/>
          </a:bodyPr>
          <a:lstStyle/>
          <a:p>
            <a:pPr algn="r" rtl="1">
              <a:buFont typeface="Wingdings 2" charset="2"/>
              <a:buChar char=""/>
            </a:pPr>
            <a:r>
              <a:rPr lang="he-IL" sz="2800" dirty="0">
                <a:latin typeface="Gisha" panose="020B0502040204020203" pitchFamily="34" charset="-79"/>
                <a:cs typeface="Gisha" panose="020B0502040204020203" pitchFamily="34" charset="-79"/>
              </a:rPr>
              <a:t> </a:t>
            </a:r>
            <a:r>
              <a:rPr lang="en-US" sz="2800" dirty="0" err="1">
                <a:latin typeface="Gisha" panose="020B0502040204020203" pitchFamily="34" charset="-79"/>
                <a:cs typeface="Gisha" panose="020B0502040204020203" pitchFamily="34" charset="-79"/>
              </a:rPr>
              <a:t>מטלה</a:t>
            </a:r>
            <a:r>
              <a:rPr lang="en-IL" sz="2800" dirty="0">
                <a:latin typeface="Gisha" panose="020B0502040204020203" pitchFamily="34" charset="-79"/>
                <a:cs typeface="Gisha" panose="020B0502040204020203" pitchFamily="34" charset="-79"/>
              </a:rPr>
              <a:t> </a:t>
            </a:r>
            <a:r>
              <a:rPr lang="he-IL" sz="2800" dirty="0">
                <a:latin typeface="Gisha" panose="020B0502040204020203" pitchFamily="34" charset="-79"/>
                <a:cs typeface="Gisha" panose="020B0502040204020203" pitchFamily="34" charset="-79"/>
              </a:rPr>
              <a:t>6 - </a:t>
            </a:r>
            <a:r>
              <a:rPr lang="he-IL" sz="2800" dirty="0"/>
              <a:t>פיתוח משחקי מחשב:</a:t>
            </a:r>
            <a:endParaRPr lang="en-US" sz="2800" dirty="0"/>
          </a:p>
          <a:p>
            <a:pPr algn="r" rtl="1">
              <a:buFont typeface="Wingdings 2" charset="2"/>
              <a:buChar char=""/>
            </a:pPr>
            <a:r>
              <a:rPr lang="he-IL" sz="2800" dirty="0">
                <a:latin typeface="Gisha" panose="020B0502040204020203" pitchFamily="34" charset="-79"/>
                <a:cs typeface="Gisha" panose="020B0502040204020203" pitchFamily="34" charset="-79"/>
              </a:rPr>
              <a:t> ת.ז: 314967654 - שני יצחקוב,</a:t>
            </a:r>
            <a:endParaRPr lang="en-US" sz="2800" dirty="0">
              <a:latin typeface="Gisha" panose="020B0502040204020203" pitchFamily="34" charset="-79"/>
              <a:cs typeface="Gisha" panose="020B0502040204020203" pitchFamily="34" charset="-79"/>
            </a:endParaRPr>
          </a:p>
          <a:p>
            <a:pPr algn="r" rtl="1">
              <a:buFont typeface="Wingdings 2" charset="2"/>
              <a:buChar char=""/>
            </a:pPr>
            <a:r>
              <a:rPr lang="he-IL" sz="2800" dirty="0">
                <a:latin typeface="Gisha" panose="020B0502040204020203" pitchFamily="34" charset="-79"/>
                <a:cs typeface="Gisha" panose="020B0502040204020203" pitchFamily="34" charset="-79"/>
              </a:rPr>
              <a:t> </a:t>
            </a:r>
            <a:r>
              <a:rPr lang="en-US" sz="2800" dirty="0">
                <a:latin typeface="Gisha" panose="020B0502040204020203" pitchFamily="34" charset="-79"/>
                <a:cs typeface="Gisha" panose="020B0502040204020203" pitchFamily="34" charset="-79"/>
              </a:rPr>
              <a:t>308166446</a:t>
            </a:r>
            <a:r>
              <a:rPr lang="he-IL" sz="2800" dirty="0">
                <a:latin typeface="Gisha" panose="020B0502040204020203" pitchFamily="34" charset="-79"/>
                <a:cs typeface="Gisha" panose="020B0502040204020203" pitchFamily="34" charset="-79"/>
              </a:rPr>
              <a:t> - אבשלום אברהם.</a:t>
            </a:r>
            <a:endParaRPr lang="en-US" dirty="0"/>
          </a:p>
        </p:txBody>
      </p:sp>
    </p:spTree>
    <p:extLst>
      <p:ext uri="{BB962C8B-B14F-4D97-AF65-F5344CB8AC3E}">
        <p14:creationId xmlns:p14="http://schemas.microsoft.com/office/powerpoint/2010/main" val="18408890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32DDF-A478-4AB1-A23F-E13FC3EF59EE}"/>
              </a:ext>
            </a:extLst>
          </p:cNvPr>
          <p:cNvSpPr>
            <a:spLocks noGrp="1"/>
          </p:cNvSpPr>
          <p:nvPr>
            <p:ph type="ctrTitle"/>
          </p:nvPr>
        </p:nvSpPr>
        <p:spPr>
          <a:xfrm>
            <a:off x="926782" y="503582"/>
            <a:ext cx="4857751" cy="1056862"/>
          </a:xfrm>
        </p:spPr>
        <p:txBody>
          <a:bodyPr vert="horz" lIns="91440" tIns="45720" rIns="91440" bIns="45720" rtlCol="0" anchor="ctr">
            <a:normAutofit/>
          </a:bodyPr>
          <a:lstStyle/>
          <a:p>
            <a:pPr algn="ctr"/>
            <a:r>
              <a:rPr lang="he-IL" sz="5100" kern="1200" cap="all" spc="120" baseline="0" dirty="0">
                <a:solidFill>
                  <a:schemeClr val="bg1"/>
                </a:solidFill>
                <a:latin typeface="+mj-lt"/>
                <a:ea typeface="+mj-ea"/>
                <a:cs typeface="+mj-cs"/>
              </a:rPr>
              <a:t>לסיכום:</a:t>
            </a:r>
            <a:endParaRPr lang="en-US" sz="5100" kern="1200" cap="all" spc="120" baseline="0" dirty="0">
              <a:solidFill>
                <a:schemeClr val="bg1"/>
              </a:solidFill>
              <a:latin typeface="+mj-lt"/>
              <a:ea typeface="+mj-ea"/>
              <a:cs typeface="+mj-cs"/>
            </a:endParaRPr>
          </a:p>
        </p:txBody>
      </p:sp>
      <p:sp>
        <p:nvSpPr>
          <p:cNvPr id="3" name="Subtitle 2">
            <a:extLst>
              <a:ext uri="{FF2B5EF4-FFF2-40B4-BE49-F238E27FC236}">
                <a16:creationId xmlns:a16="http://schemas.microsoft.com/office/drawing/2014/main" id="{925AE6BD-3577-48D0-B229-75AD75698258}"/>
              </a:ext>
            </a:extLst>
          </p:cNvPr>
          <p:cNvSpPr>
            <a:spLocks noGrp="1"/>
          </p:cNvSpPr>
          <p:nvPr>
            <p:ph type="subTitle" idx="1"/>
          </p:nvPr>
        </p:nvSpPr>
        <p:spPr>
          <a:xfrm>
            <a:off x="893445" y="1560444"/>
            <a:ext cx="5407964" cy="3229988"/>
          </a:xfrm>
        </p:spPr>
        <p:txBody>
          <a:bodyPr vert="horz" lIns="91440" tIns="45720" rIns="91440" bIns="45720" rtlCol="0">
            <a:normAutofit lnSpcReduction="10000"/>
          </a:bodyPr>
          <a:lstStyle/>
          <a:p>
            <a:pPr marL="285750" indent="-285750" algn="r" rtl="1">
              <a:lnSpc>
                <a:spcPct val="106000"/>
              </a:lnSpc>
              <a:spcAft>
                <a:spcPts val="800"/>
              </a:spcAft>
              <a:buFont typeface="Arial" panose="020B0604020202020204" pitchFamily="34" charset="0"/>
              <a:buChar char="•"/>
            </a:pPr>
            <a:r>
              <a:rPr lang="he-IL" sz="1800" dirty="0">
                <a:effectLst/>
                <a:latin typeface="Calibri" panose="020F0502020204030204" pitchFamily="34" charset="0"/>
                <a:ea typeface="Calibri" panose="020F0502020204030204" pitchFamily="34" charset="0"/>
                <a:cs typeface="Arial" panose="020B0604020202020204" pitchFamily="34" charset="0"/>
              </a:rPr>
              <a:t>הרכיבים שתורמים לייחודיות ומקוריות של המשחק הם סיפור הרקע והעלילה.</a:t>
            </a:r>
          </a:p>
          <a:p>
            <a:pPr marL="285750" indent="-285750" algn="r" rtl="1">
              <a:lnSpc>
                <a:spcPct val="106000"/>
              </a:lnSpc>
              <a:spcAft>
                <a:spcPts val="800"/>
              </a:spcAft>
              <a:buFont typeface="Arial" panose="020B0604020202020204" pitchFamily="34" charset="0"/>
              <a:buChar char="•"/>
            </a:pPr>
            <a:r>
              <a:rPr lang="he-IL" sz="1800" dirty="0">
                <a:effectLst/>
                <a:latin typeface="Calibri" panose="020F0502020204030204" pitchFamily="34" charset="0"/>
                <a:ea typeface="Calibri" panose="020F0502020204030204" pitchFamily="34" charset="0"/>
                <a:cs typeface="Arial" panose="020B0604020202020204" pitchFamily="34" charset="0"/>
              </a:rPr>
              <a:t>קיימים משחקים נוספים שמשלבים קרבות באמצעות קלפים אך הייחודיות של המשחק </a:t>
            </a:r>
            <a:r>
              <a:rPr lang="en-US" sz="1800" dirty="0">
                <a:effectLst/>
                <a:latin typeface="Calibri" panose="020F0502020204030204" pitchFamily="34" charset="0"/>
                <a:ea typeface="Calibri" panose="020F0502020204030204" pitchFamily="34" charset="0"/>
                <a:cs typeface="Arial" panose="020B0604020202020204" pitchFamily="34" charset="0"/>
              </a:rPr>
              <a:t>Hearthstone</a:t>
            </a:r>
            <a:r>
              <a:rPr lang="he-IL" sz="1800" dirty="0">
                <a:effectLst/>
                <a:latin typeface="Calibri" panose="020F0502020204030204" pitchFamily="34" charset="0"/>
                <a:ea typeface="Calibri" panose="020F0502020204030204" pitchFamily="34" charset="0"/>
                <a:cs typeface="Arial" panose="020B0604020202020204" pitchFamily="34" charset="0"/>
              </a:rPr>
              <a:t> היא שהוא מתבסס על עלילה מוכרת ואהובה של משחק אחר. המשחק שלנו משתמש בפופולאריות של העלילה כדי למשוך את הקהל ולהוסיף עומק למשחק.</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lgn="r" rtl="1">
              <a:lnSpc>
                <a:spcPct val="106000"/>
              </a:lnSpc>
              <a:spcAft>
                <a:spcPts val="800"/>
              </a:spcAft>
              <a:buFont typeface="Arial" panose="020B0604020202020204" pitchFamily="34" charset="0"/>
              <a:buChar char="•"/>
            </a:pPr>
            <a:r>
              <a:rPr lang="he-IL" sz="1800" dirty="0">
                <a:effectLst/>
                <a:latin typeface="Calibri" panose="020F0502020204030204" pitchFamily="34" charset="0"/>
                <a:ea typeface="Calibri" panose="020F0502020204030204" pitchFamily="34" charset="0"/>
                <a:cs typeface="Arial" panose="020B0604020202020204" pitchFamily="34" charset="0"/>
              </a:rPr>
              <a:t>במשחק</a:t>
            </a:r>
            <a:r>
              <a:rPr lang="en-US" sz="1800" dirty="0">
                <a:effectLst/>
                <a:latin typeface="Calibri" panose="020F0502020204030204" pitchFamily="34" charset="0"/>
                <a:ea typeface="Calibri" panose="020F0502020204030204" pitchFamily="34" charset="0"/>
                <a:cs typeface="Arial" panose="020B0604020202020204" pitchFamily="34" charset="0"/>
              </a:rPr>
              <a:t>Warcraft</a:t>
            </a:r>
            <a:r>
              <a:rPr lang="en-US" sz="1800" dirty="0">
                <a:effectLst/>
                <a:latin typeface="Arial" panose="020B0604020202020204" pitchFamily="34" charset="0"/>
                <a:ea typeface="Calibri" panose="020F0502020204030204" pitchFamily="34" charset="0"/>
                <a:cs typeface="Arial" panose="020B0604020202020204" pitchFamily="34" charset="0"/>
              </a:rPr>
              <a:t> </a:t>
            </a:r>
            <a:r>
              <a:rPr lang="he-IL" dirty="0">
                <a:latin typeface="Arial" panose="020B0604020202020204" pitchFamily="34" charset="0"/>
                <a:ea typeface="Calibri" panose="020F0502020204030204" pitchFamily="34" charset="0"/>
                <a:cs typeface="Arial" panose="020B0604020202020204" pitchFamily="34" charset="0"/>
              </a:rPr>
              <a:t> </a:t>
            </a:r>
            <a:r>
              <a:rPr lang="he-IL" sz="1800" dirty="0">
                <a:effectLst/>
                <a:latin typeface="Arial" panose="020B0604020202020204" pitchFamily="34" charset="0"/>
                <a:ea typeface="Calibri" panose="020F0502020204030204" pitchFamily="34" charset="0"/>
                <a:cs typeface="Arial" panose="020B0604020202020204" pitchFamily="34" charset="0"/>
              </a:rPr>
              <a:t>האוכלוסיות מפולגות ואחת נגד השנייה, בעוד שבמשחק </a:t>
            </a:r>
            <a:r>
              <a:rPr lang="en-US" sz="1800" dirty="0">
                <a:effectLst/>
                <a:latin typeface="Calibri" panose="020F0502020204030204" pitchFamily="34" charset="0"/>
                <a:ea typeface="Calibri" panose="020F0502020204030204" pitchFamily="34" charset="0"/>
                <a:cs typeface="Arial" panose="020B0604020202020204" pitchFamily="34" charset="0"/>
              </a:rPr>
              <a:t>Hearthstone</a:t>
            </a:r>
            <a:r>
              <a:rPr lang="he-IL" sz="1800" dirty="0">
                <a:effectLst/>
                <a:latin typeface="Calibri" panose="020F0502020204030204" pitchFamily="34" charset="0"/>
                <a:ea typeface="Calibri" panose="020F0502020204030204" pitchFamily="34" charset="0"/>
                <a:cs typeface="Arial" panose="020B0604020202020204" pitchFamily="34" charset="0"/>
              </a:rPr>
              <a:t> האוכלוסיות משחקות ביחד והתגברו על יחסי האויבות בינהם.</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3074" name="Picture 2">
            <a:extLst>
              <a:ext uri="{FF2B5EF4-FFF2-40B4-BE49-F238E27FC236}">
                <a16:creationId xmlns:a16="http://schemas.microsoft.com/office/drawing/2014/main" id="{0D4ADCA7-4A36-4163-A349-3AB9EF6651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1409" y="1920240"/>
            <a:ext cx="5591867" cy="2103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977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32DDF-A478-4AB1-A23F-E13FC3EF59EE}"/>
              </a:ext>
            </a:extLst>
          </p:cNvPr>
          <p:cNvSpPr>
            <a:spLocks noGrp="1"/>
          </p:cNvSpPr>
          <p:nvPr>
            <p:ph type="ctrTitle"/>
          </p:nvPr>
        </p:nvSpPr>
        <p:spPr>
          <a:xfrm>
            <a:off x="926782" y="503582"/>
            <a:ext cx="4857751" cy="1056862"/>
          </a:xfrm>
        </p:spPr>
        <p:txBody>
          <a:bodyPr vert="horz" lIns="91440" tIns="45720" rIns="91440" bIns="45720" rtlCol="0" anchor="ctr">
            <a:normAutofit/>
          </a:bodyPr>
          <a:lstStyle/>
          <a:p>
            <a:pPr algn="ctr"/>
            <a:r>
              <a:rPr lang="he-IL" sz="5100" kern="1200" cap="all" spc="120" baseline="0" dirty="0">
                <a:solidFill>
                  <a:schemeClr val="bg1"/>
                </a:solidFill>
                <a:latin typeface="+mj-lt"/>
                <a:ea typeface="+mj-ea"/>
                <a:cs typeface="+mj-cs"/>
              </a:rPr>
              <a:t>אתגר</a:t>
            </a:r>
            <a:endParaRPr lang="en-US" sz="5100" kern="1200" cap="all" spc="120" baseline="0" dirty="0">
              <a:solidFill>
                <a:schemeClr val="bg1"/>
              </a:solidFill>
              <a:latin typeface="+mj-lt"/>
              <a:ea typeface="+mj-ea"/>
              <a:cs typeface="+mj-cs"/>
            </a:endParaRPr>
          </a:p>
        </p:txBody>
      </p:sp>
      <p:sp>
        <p:nvSpPr>
          <p:cNvPr id="3" name="Subtitle 2">
            <a:extLst>
              <a:ext uri="{FF2B5EF4-FFF2-40B4-BE49-F238E27FC236}">
                <a16:creationId xmlns:a16="http://schemas.microsoft.com/office/drawing/2014/main" id="{925AE6BD-3577-48D0-B229-75AD75698258}"/>
              </a:ext>
            </a:extLst>
          </p:cNvPr>
          <p:cNvSpPr>
            <a:spLocks noGrp="1"/>
          </p:cNvSpPr>
          <p:nvPr>
            <p:ph type="subTitle" idx="1"/>
          </p:nvPr>
        </p:nvSpPr>
        <p:spPr>
          <a:xfrm>
            <a:off x="893445" y="1789044"/>
            <a:ext cx="5407964" cy="3001388"/>
          </a:xfrm>
        </p:spPr>
        <p:txBody>
          <a:bodyPr vert="horz" lIns="91440" tIns="45720" rIns="91440" bIns="45720" rtlCol="0">
            <a:normAutofit/>
          </a:bodyPr>
          <a:lstStyle/>
          <a:p>
            <a:pPr marL="342900" indent="-342900" algn="r" rtl="1">
              <a:lnSpc>
                <a:spcPct val="91000"/>
              </a:lnSpc>
              <a:buFont typeface="Arial" panose="020B0604020202020204" pitchFamily="34" charset="0"/>
              <a:buChar char="•"/>
            </a:pPr>
            <a:r>
              <a:rPr lang="he-IL" sz="2000" dirty="0">
                <a:effectLst/>
                <a:latin typeface="Calibri" panose="020F0502020204030204" pitchFamily="34" charset="0"/>
                <a:ea typeface="Calibri" panose="020F0502020204030204" pitchFamily="34" charset="0"/>
                <a:cs typeface="Arial" panose="020B0604020202020204" pitchFamily="34" charset="0"/>
              </a:rPr>
              <a:t>הכישורים הדרושים למשחק הם אסטרטגיה, חשיבה מהירה ועמידה בלחץ של זמן.</a:t>
            </a:r>
          </a:p>
          <a:p>
            <a:pPr marL="342900" indent="-342900" algn="r" rtl="1">
              <a:lnSpc>
                <a:spcPct val="91000"/>
              </a:lnSpc>
              <a:buFont typeface="Arial" panose="020B0604020202020204" pitchFamily="34" charset="0"/>
              <a:buChar char="•"/>
            </a:pPr>
            <a:r>
              <a:rPr lang="he-IL" sz="2000" dirty="0">
                <a:effectLst/>
                <a:latin typeface="Calibri" panose="020F0502020204030204" pitchFamily="34" charset="0"/>
                <a:ea typeface="Calibri" panose="020F0502020204030204" pitchFamily="34" charset="0"/>
                <a:cs typeface="Arial" panose="020B0604020202020204" pitchFamily="34" charset="0"/>
              </a:rPr>
              <a:t>ניתן לבחור רמות קושי במשחק במסך הפתיחה, ההבדלים בין רמות הקושי הם כמות המשתתפים, הקלפים בהם ניתן להשתמש משפיעים על השוני בין הרמות, ומשחק נגד מחשב ברמת קושי שונה.</a:t>
            </a:r>
          </a:p>
          <a:p>
            <a:pPr marL="342900" indent="-342900" algn="r" rtl="1">
              <a:lnSpc>
                <a:spcPct val="91000"/>
              </a:lnSpc>
              <a:buFont typeface="Arial" panose="020B0604020202020204" pitchFamily="34" charset="0"/>
              <a:buChar char="•"/>
            </a:pPr>
            <a:r>
              <a:rPr lang="he-IL" sz="2000" dirty="0">
                <a:effectLst/>
                <a:latin typeface="Calibri" panose="020F0502020204030204" pitchFamily="34" charset="0"/>
                <a:ea typeface="Calibri" panose="020F0502020204030204" pitchFamily="34" charset="0"/>
                <a:cs typeface="Arial" panose="020B0604020202020204" pitchFamily="34" charset="0"/>
              </a:rPr>
              <a:t>רמת הקושי משתנה דינאמית כך ששחקן מתחיל לא נפתחות בפניו כל האפשרויות.</a:t>
            </a:r>
            <a:endParaRPr lang="en-US" sz="2000" dirty="0">
              <a:effectLst/>
              <a:latin typeface="Calibri" panose="020F0502020204030204" pitchFamily="34" charset="0"/>
              <a:ea typeface="Calibri" panose="020F0502020204030204" pitchFamily="34" charset="0"/>
              <a:cs typeface="Arial" panose="020B0604020202020204" pitchFamily="34" charset="0"/>
            </a:endParaRPr>
          </a:p>
          <a:p>
            <a:pPr algn="l">
              <a:lnSpc>
                <a:spcPct val="91000"/>
              </a:lnSpc>
            </a:pPr>
            <a:endParaRPr lang="en-US" sz="2000" dirty="0">
              <a:solidFill>
                <a:schemeClr val="tx1"/>
              </a:solidFill>
            </a:endParaRPr>
          </a:p>
        </p:txBody>
      </p:sp>
      <p:pic>
        <p:nvPicPr>
          <p:cNvPr id="6" name="Picture 5" descr="Diagram, schematic&#10;&#10;Description automatically generated">
            <a:extLst>
              <a:ext uri="{FF2B5EF4-FFF2-40B4-BE49-F238E27FC236}">
                <a16:creationId xmlns:a16="http://schemas.microsoft.com/office/drawing/2014/main" id="{184312D4-56F0-418C-BE56-807C202592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5513" y="1032013"/>
            <a:ext cx="5777948" cy="3250096"/>
          </a:xfrm>
          <a:prstGeom prst="rect">
            <a:avLst/>
          </a:prstGeom>
        </p:spPr>
      </p:pic>
    </p:spTree>
    <p:extLst>
      <p:ext uri="{BB962C8B-B14F-4D97-AF65-F5344CB8AC3E}">
        <p14:creationId xmlns:p14="http://schemas.microsoft.com/office/powerpoint/2010/main" val="1353564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32DDF-A478-4AB1-A23F-E13FC3EF59EE}"/>
              </a:ext>
            </a:extLst>
          </p:cNvPr>
          <p:cNvSpPr>
            <a:spLocks noGrp="1"/>
          </p:cNvSpPr>
          <p:nvPr>
            <p:ph type="ctrTitle"/>
          </p:nvPr>
        </p:nvSpPr>
        <p:spPr>
          <a:xfrm>
            <a:off x="926782" y="503582"/>
            <a:ext cx="4857751" cy="1056862"/>
          </a:xfrm>
        </p:spPr>
        <p:txBody>
          <a:bodyPr vert="horz" lIns="91440" tIns="45720" rIns="91440" bIns="45720" rtlCol="0" anchor="ctr">
            <a:normAutofit/>
          </a:bodyPr>
          <a:lstStyle/>
          <a:p>
            <a:pPr algn="ctr"/>
            <a:r>
              <a:rPr lang="he-IL" sz="5100" kern="1200" cap="all" spc="120" baseline="0" dirty="0">
                <a:solidFill>
                  <a:schemeClr val="bg1"/>
                </a:solidFill>
                <a:latin typeface="+mj-lt"/>
                <a:ea typeface="+mj-ea"/>
                <a:cs typeface="+mj-cs"/>
              </a:rPr>
              <a:t>זרימה:</a:t>
            </a:r>
            <a:endParaRPr lang="en-US" sz="5100" kern="1200" cap="all" spc="120" baseline="0" dirty="0">
              <a:solidFill>
                <a:schemeClr val="bg1"/>
              </a:solidFill>
              <a:latin typeface="+mj-lt"/>
              <a:ea typeface="+mj-ea"/>
              <a:cs typeface="+mj-cs"/>
            </a:endParaRPr>
          </a:p>
        </p:txBody>
      </p:sp>
      <p:sp>
        <p:nvSpPr>
          <p:cNvPr id="3" name="Subtitle 2">
            <a:extLst>
              <a:ext uri="{FF2B5EF4-FFF2-40B4-BE49-F238E27FC236}">
                <a16:creationId xmlns:a16="http://schemas.microsoft.com/office/drawing/2014/main" id="{925AE6BD-3577-48D0-B229-75AD75698258}"/>
              </a:ext>
            </a:extLst>
          </p:cNvPr>
          <p:cNvSpPr>
            <a:spLocks noGrp="1"/>
          </p:cNvSpPr>
          <p:nvPr>
            <p:ph type="subTitle" idx="1"/>
          </p:nvPr>
        </p:nvSpPr>
        <p:spPr>
          <a:xfrm>
            <a:off x="893444" y="1789044"/>
            <a:ext cx="5785651" cy="3329608"/>
          </a:xfrm>
        </p:spPr>
        <p:txBody>
          <a:bodyPr vert="horz" lIns="91440" tIns="45720" rIns="91440" bIns="45720" rtlCol="0">
            <a:noAutofit/>
          </a:bodyPr>
          <a:lstStyle/>
          <a:p>
            <a:pPr marL="342900" indent="-342900" algn="r" rtl="1">
              <a:lnSpc>
                <a:spcPct val="106000"/>
              </a:lnSpc>
              <a:spcAft>
                <a:spcPts val="800"/>
              </a:spcAft>
              <a:buFont typeface="Arial" panose="020B0604020202020204" pitchFamily="34" charset="0"/>
              <a:buChar char="•"/>
            </a:pPr>
            <a:r>
              <a:rPr lang="he-IL" sz="2800" dirty="0">
                <a:effectLst/>
                <a:latin typeface="Arial" panose="020B0604020202020204" pitchFamily="34" charset="0"/>
                <a:ea typeface="Calibri" panose="020F0502020204030204" pitchFamily="34" charset="0"/>
                <a:cs typeface="Arial" panose="020B0604020202020204" pitchFamily="34" charset="0"/>
              </a:rPr>
              <a:t>המשחק ממקד את תשומת לב השחקן בכך שמגביל את התור שלו לדקה בלבד ובכך מונע ממנו הסחות דעת. בנוסף, המשחק משתמש בצלילים על מנת להודיע לשחקן שהתור שלו עומד להסתיים ועבור פעולות נוספות.</a:t>
            </a:r>
          </a:p>
          <a:p>
            <a:pPr algn="r" rtl="1">
              <a:lnSpc>
                <a:spcPct val="106000"/>
              </a:lnSpc>
              <a:spcAft>
                <a:spcPts val="800"/>
              </a:spcAft>
            </a:pPr>
            <a:endParaRPr lang="en-US" dirty="0">
              <a:effectLst/>
              <a:latin typeface="Calibri" panose="020F0502020204030204" pitchFamily="34" charset="0"/>
              <a:ea typeface="Calibri" panose="020F0502020204030204" pitchFamily="34" charset="0"/>
              <a:cs typeface="Arial" panose="020B0604020202020204" pitchFamily="34" charset="0"/>
            </a:endParaRPr>
          </a:p>
          <a:p>
            <a:pPr algn="l">
              <a:lnSpc>
                <a:spcPct val="91000"/>
              </a:lnSpc>
            </a:pPr>
            <a:endParaRPr lang="en-US" dirty="0">
              <a:solidFill>
                <a:schemeClr val="tx1"/>
              </a:solidFill>
            </a:endParaRPr>
          </a:p>
        </p:txBody>
      </p:sp>
      <p:pic>
        <p:nvPicPr>
          <p:cNvPr id="6" name="Picture 5" descr="A screenshot of a video game&#10;&#10;Description automatically generated">
            <a:extLst>
              <a:ext uri="{FF2B5EF4-FFF2-40B4-BE49-F238E27FC236}">
                <a16:creationId xmlns:a16="http://schemas.microsoft.com/office/drawing/2014/main" id="{02123AAC-5F3F-497E-95EE-7D74DB5652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7226" y="1649895"/>
            <a:ext cx="5488169" cy="3087095"/>
          </a:xfrm>
          <a:prstGeom prst="rect">
            <a:avLst/>
          </a:prstGeom>
        </p:spPr>
      </p:pic>
    </p:spTree>
    <p:extLst>
      <p:ext uri="{BB962C8B-B14F-4D97-AF65-F5344CB8AC3E}">
        <p14:creationId xmlns:p14="http://schemas.microsoft.com/office/powerpoint/2010/main" val="885457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32DDF-A478-4AB1-A23F-E13FC3EF59EE}"/>
              </a:ext>
            </a:extLst>
          </p:cNvPr>
          <p:cNvSpPr>
            <a:spLocks noGrp="1"/>
          </p:cNvSpPr>
          <p:nvPr>
            <p:ph type="ctrTitle"/>
          </p:nvPr>
        </p:nvSpPr>
        <p:spPr>
          <a:xfrm>
            <a:off x="926782" y="503582"/>
            <a:ext cx="4857751" cy="1056862"/>
          </a:xfrm>
        </p:spPr>
        <p:txBody>
          <a:bodyPr vert="horz" lIns="91440" tIns="45720" rIns="91440" bIns="45720" rtlCol="0" anchor="ctr">
            <a:normAutofit/>
          </a:bodyPr>
          <a:lstStyle/>
          <a:p>
            <a:pPr algn="ctr"/>
            <a:r>
              <a:rPr lang="he-IL" sz="5100" kern="1200" cap="all" spc="120" baseline="0" dirty="0">
                <a:solidFill>
                  <a:schemeClr val="bg1"/>
                </a:solidFill>
                <a:latin typeface="+mj-lt"/>
                <a:ea typeface="+mj-ea"/>
                <a:cs typeface="+mj-cs"/>
              </a:rPr>
              <a:t>שעשוע:</a:t>
            </a:r>
            <a:endParaRPr lang="en-US" sz="5100" kern="1200" cap="all" spc="120" baseline="0" dirty="0">
              <a:solidFill>
                <a:schemeClr val="bg1"/>
              </a:solidFill>
              <a:latin typeface="+mj-lt"/>
              <a:ea typeface="+mj-ea"/>
              <a:cs typeface="+mj-cs"/>
            </a:endParaRPr>
          </a:p>
        </p:txBody>
      </p:sp>
      <p:sp>
        <p:nvSpPr>
          <p:cNvPr id="3" name="Subtitle 2">
            <a:extLst>
              <a:ext uri="{FF2B5EF4-FFF2-40B4-BE49-F238E27FC236}">
                <a16:creationId xmlns:a16="http://schemas.microsoft.com/office/drawing/2014/main" id="{925AE6BD-3577-48D0-B229-75AD75698258}"/>
              </a:ext>
            </a:extLst>
          </p:cNvPr>
          <p:cNvSpPr>
            <a:spLocks noGrp="1"/>
          </p:cNvSpPr>
          <p:nvPr>
            <p:ph type="subTitle" idx="1"/>
          </p:nvPr>
        </p:nvSpPr>
        <p:spPr>
          <a:xfrm>
            <a:off x="893445" y="1789044"/>
            <a:ext cx="5407964" cy="3220278"/>
          </a:xfrm>
        </p:spPr>
        <p:txBody>
          <a:bodyPr vert="horz" lIns="91440" tIns="45720" rIns="91440" bIns="45720" rtlCol="0">
            <a:normAutofit/>
          </a:bodyPr>
          <a:lstStyle/>
          <a:p>
            <a:pPr marL="285750" indent="-285750" algn="r" rtl="1">
              <a:lnSpc>
                <a:spcPct val="106000"/>
              </a:lnSpc>
              <a:spcAft>
                <a:spcPts val="800"/>
              </a:spcAft>
              <a:buFont typeface="Arial" panose="020B0604020202020204" pitchFamily="34" charset="0"/>
              <a:buChar char="•"/>
            </a:pPr>
            <a:r>
              <a:rPr lang="he-IL" sz="2800" dirty="0">
                <a:effectLst/>
                <a:latin typeface="Calibri" panose="020F0502020204030204" pitchFamily="34" charset="0"/>
                <a:ea typeface="Calibri" panose="020F0502020204030204" pitchFamily="34" charset="0"/>
                <a:cs typeface="Arial" panose="020B0604020202020204" pitchFamily="34" charset="0"/>
              </a:rPr>
              <a:t>על הלוח מונחים בארבעת הפינות כל מיני אובייקטים שקשורים לאווירת המשחק, במהלך המשחק השחקן יכול ללחוץ על מקומות אקראיים באובייקטים וזה מפעיל אנימציות וצלילים על המסך.</a:t>
            </a:r>
          </a:p>
          <a:p>
            <a:pPr marL="285750" indent="-285750" algn="r" rtl="1">
              <a:lnSpc>
                <a:spcPct val="106000"/>
              </a:lnSpc>
              <a:spcAft>
                <a:spcPts val="800"/>
              </a:spcAft>
              <a:buFont typeface="Arial" panose="020B0604020202020204" pitchFamily="34" charset="0"/>
              <a:buChar char="•"/>
            </a:pPr>
            <a:endParaRPr lang="en-US" sz="2000" dirty="0">
              <a:solidFill>
                <a:schemeClr val="tx1"/>
              </a:solidFill>
            </a:endParaRPr>
          </a:p>
        </p:txBody>
      </p:sp>
      <p:pic>
        <p:nvPicPr>
          <p:cNvPr id="6" name="Picture 5" descr="A screenshot of a video game&#10;&#10;Description automatically generated">
            <a:extLst>
              <a:ext uri="{FF2B5EF4-FFF2-40B4-BE49-F238E27FC236}">
                <a16:creationId xmlns:a16="http://schemas.microsoft.com/office/drawing/2014/main" id="{CCA6350F-2BBD-4EE9-8E67-AB57967B4A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292085"/>
            <a:ext cx="5954644" cy="3349487"/>
          </a:xfrm>
          <a:prstGeom prst="rect">
            <a:avLst/>
          </a:prstGeom>
        </p:spPr>
      </p:pic>
    </p:spTree>
    <p:extLst>
      <p:ext uri="{BB962C8B-B14F-4D97-AF65-F5344CB8AC3E}">
        <p14:creationId xmlns:p14="http://schemas.microsoft.com/office/powerpoint/2010/main" val="4045841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32DDF-A478-4AB1-A23F-E13FC3EF59EE}"/>
              </a:ext>
            </a:extLst>
          </p:cNvPr>
          <p:cNvSpPr>
            <a:spLocks noGrp="1"/>
          </p:cNvSpPr>
          <p:nvPr>
            <p:ph type="ctrTitle"/>
          </p:nvPr>
        </p:nvSpPr>
        <p:spPr>
          <a:xfrm>
            <a:off x="926782" y="503582"/>
            <a:ext cx="4857751" cy="1056862"/>
          </a:xfrm>
        </p:spPr>
        <p:txBody>
          <a:bodyPr vert="horz" lIns="91440" tIns="45720" rIns="91440" bIns="45720" rtlCol="0" anchor="ctr">
            <a:normAutofit/>
          </a:bodyPr>
          <a:lstStyle/>
          <a:p>
            <a:pPr algn="ctr"/>
            <a:r>
              <a:rPr lang="he-IL" sz="5100" kern="1200" cap="all" spc="120" baseline="0" dirty="0">
                <a:solidFill>
                  <a:schemeClr val="bg1"/>
                </a:solidFill>
                <a:latin typeface="+mj-lt"/>
                <a:ea typeface="+mj-ea"/>
                <a:cs typeface="+mj-cs"/>
              </a:rPr>
              <a:t>רגשות:</a:t>
            </a:r>
            <a:endParaRPr lang="en-US" sz="5100" kern="1200" cap="all" spc="120" baseline="0" dirty="0">
              <a:solidFill>
                <a:schemeClr val="bg1"/>
              </a:solidFill>
              <a:latin typeface="+mj-lt"/>
              <a:ea typeface="+mj-ea"/>
              <a:cs typeface="+mj-cs"/>
            </a:endParaRPr>
          </a:p>
        </p:txBody>
      </p:sp>
      <p:sp>
        <p:nvSpPr>
          <p:cNvPr id="3" name="Subtitle 2">
            <a:extLst>
              <a:ext uri="{FF2B5EF4-FFF2-40B4-BE49-F238E27FC236}">
                <a16:creationId xmlns:a16="http://schemas.microsoft.com/office/drawing/2014/main" id="{925AE6BD-3577-48D0-B229-75AD75698258}"/>
              </a:ext>
            </a:extLst>
          </p:cNvPr>
          <p:cNvSpPr>
            <a:spLocks noGrp="1"/>
          </p:cNvSpPr>
          <p:nvPr>
            <p:ph type="subTitle" idx="1"/>
          </p:nvPr>
        </p:nvSpPr>
        <p:spPr>
          <a:xfrm>
            <a:off x="0" y="1560444"/>
            <a:ext cx="6096000" cy="3329608"/>
          </a:xfrm>
        </p:spPr>
        <p:txBody>
          <a:bodyPr vert="horz" lIns="91440" tIns="45720" rIns="91440" bIns="45720" rtlCol="0">
            <a:normAutofit/>
          </a:bodyPr>
          <a:lstStyle/>
          <a:p>
            <a:pPr algn="r" rtl="1">
              <a:lnSpc>
                <a:spcPct val="91000"/>
              </a:lnSpc>
            </a:pPr>
            <a:r>
              <a:rPr lang="he-IL" sz="3100" dirty="0">
                <a:effectLst/>
                <a:latin typeface="Calibri" panose="020F0502020204030204" pitchFamily="34" charset="0"/>
                <a:ea typeface="Calibri" panose="020F0502020204030204" pitchFamily="34" charset="0"/>
                <a:cs typeface="Arial" panose="020B0604020202020204" pitchFamily="34" charset="0"/>
              </a:rPr>
              <a:t>רגשות שהתעוררו בפעם הראשונה הם:</a:t>
            </a:r>
            <a:endParaRPr lang="he-IL" sz="3100" dirty="0">
              <a:solidFill>
                <a:schemeClr val="tx1"/>
              </a:solidFill>
            </a:endParaRPr>
          </a:p>
          <a:p>
            <a:pPr marL="685800" indent="-685800" algn="r" rtl="1">
              <a:lnSpc>
                <a:spcPct val="91000"/>
              </a:lnSpc>
              <a:buFont typeface="Arial" panose="020B0604020202020204" pitchFamily="34" charset="0"/>
              <a:buChar char="•"/>
            </a:pPr>
            <a:r>
              <a:rPr lang="he-IL" sz="3600" dirty="0">
                <a:solidFill>
                  <a:schemeClr val="tx1"/>
                </a:solidFill>
              </a:rPr>
              <a:t>סקרנות</a:t>
            </a:r>
          </a:p>
          <a:p>
            <a:pPr marL="685800" indent="-685800" algn="r" rtl="1">
              <a:lnSpc>
                <a:spcPct val="91000"/>
              </a:lnSpc>
              <a:buFont typeface="Arial" panose="020B0604020202020204" pitchFamily="34" charset="0"/>
              <a:buChar char="•"/>
            </a:pPr>
            <a:r>
              <a:rPr lang="he-IL" sz="3600" dirty="0"/>
              <a:t>התלהבות</a:t>
            </a:r>
            <a:endParaRPr lang="en-US" sz="3600" dirty="0">
              <a:solidFill>
                <a:schemeClr val="tx1"/>
              </a:solidFill>
            </a:endParaRPr>
          </a:p>
        </p:txBody>
      </p:sp>
      <p:pic>
        <p:nvPicPr>
          <p:cNvPr id="6" name="Picture 5" descr="Diagram, calendar&#10;&#10;Description automatically generated">
            <a:extLst>
              <a:ext uri="{FF2B5EF4-FFF2-40B4-BE49-F238E27FC236}">
                <a16:creationId xmlns:a16="http://schemas.microsoft.com/office/drawing/2014/main" id="{6BF28DFD-9CB0-4D29-8D97-D615634AB4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328531"/>
            <a:ext cx="5919301" cy="3329607"/>
          </a:xfrm>
          <a:prstGeom prst="rect">
            <a:avLst/>
          </a:prstGeom>
        </p:spPr>
      </p:pic>
    </p:spTree>
    <p:extLst>
      <p:ext uri="{BB962C8B-B14F-4D97-AF65-F5344CB8AC3E}">
        <p14:creationId xmlns:p14="http://schemas.microsoft.com/office/powerpoint/2010/main" val="28413191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32DDF-A478-4AB1-A23F-E13FC3EF59EE}"/>
              </a:ext>
            </a:extLst>
          </p:cNvPr>
          <p:cNvSpPr>
            <a:spLocks noGrp="1"/>
          </p:cNvSpPr>
          <p:nvPr>
            <p:ph type="ctrTitle"/>
          </p:nvPr>
        </p:nvSpPr>
        <p:spPr>
          <a:xfrm>
            <a:off x="926782" y="503582"/>
            <a:ext cx="4857751" cy="1056862"/>
          </a:xfrm>
        </p:spPr>
        <p:txBody>
          <a:bodyPr vert="horz" lIns="91440" tIns="45720" rIns="91440" bIns="45720" rtlCol="0" anchor="ctr">
            <a:normAutofit/>
          </a:bodyPr>
          <a:lstStyle/>
          <a:p>
            <a:pPr algn="ctr"/>
            <a:r>
              <a:rPr lang="he-IL" sz="5100" kern="1200" cap="all" spc="120" baseline="0" dirty="0">
                <a:solidFill>
                  <a:schemeClr val="bg1"/>
                </a:solidFill>
                <a:latin typeface="+mj-lt"/>
                <a:ea typeface="+mj-ea"/>
                <a:cs typeface="+mj-cs"/>
              </a:rPr>
              <a:t>סיפור-רקע:</a:t>
            </a:r>
            <a:endParaRPr lang="en-US" sz="5100" kern="1200" cap="all" spc="120" baseline="0" dirty="0">
              <a:solidFill>
                <a:schemeClr val="bg1"/>
              </a:solidFill>
              <a:latin typeface="+mj-lt"/>
              <a:ea typeface="+mj-ea"/>
              <a:cs typeface="+mj-cs"/>
            </a:endParaRPr>
          </a:p>
        </p:txBody>
      </p:sp>
      <p:sp>
        <p:nvSpPr>
          <p:cNvPr id="3" name="Subtitle 2">
            <a:extLst>
              <a:ext uri="{FF2B5EF4-FFF2-40B4-BE49-F238E27FC236}">
                <a16:creationId xmlns:a16="http://schemas.microsoft.com/office/drawing/2014/main" id="{925AE6BD-3577-48D0-B229-75AD75698258}"/>
              </a:ext>
            </a:extLst>
          </p:cNvPr>
          <p:cNvSpPr>
            <a:spLocks noGrp="1"/>
          </p:cNvSpPr>
          <p:nvPr>
            <p:ph type="subTitle" idx="1"/>
          </p:nvPr>
        </p:nvSpPr>
        <p:spPr>
          <a:xfrm>
            <a:off x="893445" y="1789044"/>
            <a:ext cx="5407964" cy="3001388"/>
          </a:xfrm>
        </p:spPr>
        <p:txBody>
          <a:bodyPr vert="horz" lIns="91440" tIns="45720" rIns="91440" bIns="45720" rtlCol="0">
            <a:normAutofit/>
          </a:bodyPr>
          <a:lstStyle/>
          <a:p>
            <a:pPr marL="285750" indent="-285750" algn="r" rtl="1">
              <a:lnSpc>
                <a:spcPct val="106000"/>
              </a:lnSpc>
              <a:spcAft>
                <a:spcPts val="800"/>
              </a:spcAft>
              <a:buFont typeface="Arial" panose="020B0604020202020204" pitchFamily="34" charset="0"/>
              <a:buChar char="•"/>
            </a:pPr>
            <a:r>
              <a:rPr lang="he-IL" sz="2800" dirty="0">
                <a:effectLst/>
                <a:latin typeface="Calibri" panose="020F0502020204030204" pitchFamily="34" charset="0"/>
                <a:ea typeface="Calibri" panose="020F0502020204030204" pitchFamily="34" charset="0"/>
                <a:cs typeface="Arial" panose="020B0604020202020204" pitchFamily="34" charset="0"/>
              </a:rPr>
              <a:t>המשחק מתקיים ביקום של משחק אחר בשם   </a:t>
            </a:r>
            <a:r>
              <a:rPr lang="en-US" sz="2800" dirty="0">
                <a:effectLst/>
                <a:latin typeface="Calibri" panose="020F0502020204030204" pitchFamily="34" charset="0"/>
                <a:ea typeface="Calibri" panose="020F0502020204030204" pitchFamily="34" charset="0"/>
                <a:cs typeface="Arial" panose="020B0604020202020204" pitchFamily="34" charset="0"/>
              </a:rPr>
              <a:t>Warcraft</a:t>
            </a:r>
            <a:r>
              <a:rPr lang="he-IL" sz="2800" dirty="0">
                <a:effectLst/>
                <a:latin typeface="Calibri" panose="020F0502020204030204" pitchFamily="34" charset="0"/>
                <a:ea typeface="Calibri" panose="020F0502020204030204" pitchFamily="34" charset="0"/>
                <a:cs typeface="Arial" panose="020B0604020202020204" pitchFamily="34" charset="0"/>
              </a:rPr>
              <a:t> </a:t>
            </a:r>
            <a:r>
              <a:rPr lang="he-IL" sz="2800" dirty="0">
                <a:effectLst/>
                <a:latin typeface="Arial" panose="020B0604020202020204" pitchFamily="34" charset="0"/>
                <a:ea typeface="Calibri" panose="020F0502020204030204" pitchFamily="34" charset="0"/>
                <a:cs typeface="Arial" panose="020B0604020202020204" pitchFamily="34" charset="0"/>
              </a:rPr>
              <a:t>אשר בו קיימים מספר גזעים מכוכבי לכת שונים הנלחמים אחד בשני.</a:t>
            </a:r>
            <a:endParaRPr lang="he-IL" sz="2800" dirty="0">
              <a:latin typeface="Calibri" panose="020F0502020204030204" pitchFamily="34" charset="0"/>
              <a:ea typeface="Calibri" panose="020F0502020204030204" pitchFamily="34" charset="0"/>
              <a:cs typeface="Arial" panose="020B0604020202020204" pitchFamily="34" charset="0"/>
            </a:endParaRPr>
          </a:p>
          <a:p>
            <a:pPr algn="l">
              <a:lnSpc>
                <a:spcPct val="91000"/>
              </a:lnSpc>
            </a:pPr>
            <a:endParaRPr lang="en-US" sz="2000" dirty="0">
              <a:solidFill>
                <a:schemeClr val="tx1"/>
              </a:solidFill>
            </a:endParaRPr>
          </a:p>
        </p:txBody>
      </p:sp>
      <p:pic>
        <p:nvPicPr>
          <p:cNvPr id="1026" name="Picture 2">
            <a:extLst>
              <a:ext uri="{FF2B5EF4-FFF2-40B4-BE49-F238E27FC236}">
                <a16:creationId xmlns:a16="http://schemas.microsoft.com/office/drawing/2014/main" id="{7892098E-A10E-48CB-9F44-0A32E7BD32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5452" y="771938"/>
            <a:ext cx="5710956" cy="428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0898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32DDF-A478-4AB1-A23F-E13FC3EF59EE}"/>
              </a:ext>
            </a:extLst>
          </p:cNvPr>
          <p:cNvSpPr>
            <a:spLocks noGrp="1"/>
          </p:cNvSpPr>
          <p:nvPr>
            <p:ph type="ctrTitle"/>
          </p:nvPr>
        </p:nvSpPr>
        <p:spPr>
          <a:xfrm>
            <a:off x="926782" y="503582"/>
            <a:ext cx="4857751" cy="1056862"/>
          </a:xfrm>
        </p:spPr>
        <p:txBody>
          <a:bodyPr vert="horz" lIns="91440" tIns="45720" rIns="91440" bIns="45720" rtlCol="0" anchor="ctr">
            <a:normAutofit/>
          </a:bodyPr>
          <a:lstStyle/>
          <a:p>
            <a:pPr algn="ctr"/>
            <a:r>
              <a:rPr lang="he-IL" sz="5100" kern="1200" cap="all" spc="120" baseline="0" dirty="0">
                <a:solidFill>
                  <a:schemeClr val="bg1"/>
                </a:solidFill>
                <a:latin typeface="+mj-lt"/>
                <a:ea typeface="+mj-ea"/>
                <a:cs typeface="+mj-cs"/>
              </a:rPr>
              <a:t>דמויות:</a:t>
            </a:r>
            <a:endParaRPr lang="en-US" sz="5100" kern="1200" cap="all" spc="120" baseline="0" dirty="0">
              <a:solidFill>
                <a:schemeClr val="bg1"/>
              </a:solidFill>
              <a:latin typeface="+mj-lt"/>
              <a:ea typeface="+mj-ea"/>
              <a:cs typeface="+mj-cs"/>
            </a:endParaRPr>
          </a:p>
        </p:txBody>
      </p:sp>
      <p:sp>
        <p:nvSpPr>
          <p:cNvPr id="3" name="Subtitle 2">
            <a:extLst>
              <a:ext uri="{FF2B5EF4-FFF2-40B4-BE49-F238E27FC236}">
                <a16:creationId xmlns:a16="http://schemas.microsoft.com/office/drawing/2014/main" id="{925AE6BD-3577-48D0-B229-75AD75698258}"/>
              </a:ext>
            </a:extLst>
          </p:cNvPr>
          <p:cNvSpPr>
            <a:spLocks noGrp="1"/>
          </p:cNvSpPr>
          <p:nvPr>
            <p:ph type="subTitle" idx="1"/>
          </p:nvPr>
        </p:nvSpPr>
        <p:spPr>
          <a:xfrm>
            <a:off x="893445" y="1789043"/>
            <a:ext cx="5407964" cy="3011557"/>
          </a:xfrm>
        </p:spPr>
        <p:txBody>
          <a:bodyPr vert="horz" lIns="91440" tIns="45720" rIns="91440" bIns="45720" rtlCol="0">
            <a:normAutofit/>
          </a:bodyPr>
          <a:lstStyle/>
          <a:p>
            <a:pPr marL="285750" indent="-285750" algn="r" rtl="1">
              <a:lnSpc>
                <a:spcPct val="106000"/>
              </a:lnSpc>
              <a:spcAft>
                <a:spcPts val="800"/>
              </a:spcAft>
              <a:buFont typeface="Arial" panose="020B0604020202020204" pitchFamily="34" charset="0"/>
              <a:buChar char="•"/>
            </a:pPr>
            <a:r>
              <a:rPr lang="he-IL" sz="3200" dirty="0">
                <a:effectLst/>
                <a:latin typeface="Calibri" panose="020F0502020204030204" pitchFamily="34" charset="0"/>
                <a:ea typeface="Calibri" panose="020F0502020204030204" pitchFamily="34" charset="0"/>
                <a:cs typeface="Arial" panose="020B0604020202020204" pitchFamily="34" charset="0"/>
              </a:rPr>
              <a:t>במשחק אנו בוחרים את הדמות בה נרצה לשחק והיא תתפקד בתור דמות הגיבור. קיימות 9 דמויות לבחירה, ודמויות נוספות אשר ניתן לבחור בתשלום.</a:t>
            </a:r>
            <a:endParaRPr lang="en-US" sz="3200" dirty="0">
              <a:effectLst/>
              <a:latin typeface="Calibri" panose="020F0502020204030204" pitchFamily="34" charset="0"/>
              <a:ea typeface="Calibri" panose="020F0502020204030204" pitchFamily="34" charset="0"/>
              <a:cs typeface="Arial" panose="020B0604020202020204" pitchFamily="34" charset="0"/>
            </a:endParaRPr>
          </a:p>
          <a:p>
            <a:pPr algn="l">
              <a:lnSpc>
                <a:spcPct val="91000"/>
              </a:lnSpc>
            </a:pPr>
            <a:endParaRPr lang="en-US" sz="2000" dirty="0">
              <a:solidFill>
                <a:schemeClr val="tx1"/>
              </a:solidFill>
            </a:endParaRPr>
          </a:p>
        </p:txBody>
      </p:sp>
      <p:pic>
        <p:nvPicPr>
          <p:cNvPr id="2050" name="Picture 2">
            <a:extLst>
              <a:ext uri="{FF2B5EF4-FFF2-40B4-BE49-F238E27FC236}">
                <a16:creationId xmlns:a16="http://schemas.microsoft.com/office/drawing/2014/main" id="{C7E337A3-7A3D-4A51-B2D3-8E7A853BEA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5635" y="377308"/>
            <a:ext cx="4997146" cy="30516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Diagram&#10;&#10;Description automatically generated">
            <a:extLst>
              <a:ext uri="{FF2B5EF4-FFF2-40B4-BE49-F238E27FC236}">
                <a16:creationId xmlns:a16="http://schemas.microsoft.com/office/drawing/2014/main" id="{9A12B2FB-7DB2-4C22-AC51-2986E46376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5635" y="3516053"/>
            <a:ext cx="4997145" cy="2810893"/>
          </a:xfrm>
          <a:prstGeom prst="rect">
            <a:avLst/>
          </a:prstGeom>
        </p:spPr>
      </p:pic>
    </p:spTree>
    <p:extLst>
      <p:ext uri="{BB962C8B-B14F-4D97-AF65-F5344CB8AC3E}">
        <p14:creationId xmlns:p14="http://schemas.microsoft.com/office/powerpoint/2010/main" val="22405398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32DDF-A478-4AB1-A23F-E13FC3EF59EE}"/>
              </a:ext>
            </a:extLst>
          </p:cNvPr>
          <p:cNvSpPr>
            <a:spLocks noGrp="1"/>
          </p:cNvSpPr>
          <p:nvPr>
            <p:ph type="ctrTitle"/>
          </p:nvPr>
        </p:nvSpPr>
        <p:spPr>
          <a:xfrm>
            <a:off x="926782" y="503582"/>
            <a:ext cx="4857751" cy="1056862"/>
          </a:xfrm>
        </p:spPr>
        <p:txBody>
          <a:bodyPr vert="horz" lIns="91440" tIns="45720" rIns="91440" bIns="45720" rtlCol="0" anchor="ctr">
            <a:normAutofit/>
          </a:bodyPr>
          <a:lstStyle/>
          <a:p>
            <a:pPr algn="ctr"/>
            <a:r>
              <a:rPr lang="he-IL" sz="5100" kern="1200" cap="all" spc="120" baseline="0" dirty="0">
                <a:solidFill>
                  <a:schemeClr val="bg1"/>
                </a:solidFill>
                <a:latin typeface="+mj-lt"/>
                <a:ea typeface="+mj-ea"/>
                <a:cs typeface="+mj-cs"/>
              </a:rPr>
              <a:t>עלילה:</a:t>
            </a:r>
            <a:endParaRPr lang="en-US" sz="5100" kern="1200" cap="all" spc="120" baseline="0" dirty="0">
              <a:solidFill>
                <a:schemeClr val="bg1"/>
              </a:solidFill>
              <a:latin typeface="+mj-lt"/>
              <a:ea typeface="+mj-ea"/>
              <a:cs typeface="+mj-cs"/>
            </a:endParaRPr>
          </a:p>
        </p:txBody>
      </p:sp>
      <p:sp>
        <p:nvSpPr>
          <p:cNvPr id="3" name="Subtitle 2">
            <a:extLst>
              <a:ext uri="{FF2B5EF4-FFF2-40B4-BE49-F238E27FC236}">
                <a16:creationId xmlns:a16="http://schemas.microsoft.com/office/drawing/2014/main" id="{925AE6BD-3577-48D0-B229-75AD75698258}"/>
              </a:ext>
            </a:extLst>
          </p:cNvPr>
          <p:cNvSpPr>
            <a:spLocks noGrp="1"/>
          </p:cNvSpPr>
          <p:nvPr>
            <p:ph type="subTitle" idx="1"/>
          </p:nvPr>
        </p:nvSpPr>
        <p:spPr>
          <a:xfrm>
            <a:off x="893444" y="1789044"/>
            <a:ext cx="6302485" cy="2117034"/>
          </a:xfrm>
        </p:spPr>
        <p:txBody>
          <a:bodyPr vert="horz" lIns="91440" tIns="45720" rIns="91440" bIns="45720" rtlCol="0">
            <a:normAutofit/>
          </a:bodyPr>
          <a:lstStyle/>
          <a:p>
            <a:pPr marL="285750" indent="-285750" algn="r" rtl="1">
              <a:lnSpc>
                <a:spcPct val="106000"/>
              </a:lnSpc>
              <a:spcAft>
                <a:spcPts val="800"/>
              </a:spcAft>
              <a:buFont typeface="Arial" panose="020B0604020202020204" pitchFamily="34" charset="0"/>
              <a:buChar char="•"/>
            </a:pPr>
            <a:r>
              <a:rPr lang="he-IL" sz="3000" dirty="0">
                <a:effectLst/>
                <a:latin typeface="Calibri" panose="020F0502020204030204" pitchFamily="34" charset="0"/>
                <a:ea typeface="Calibri" panose="020F0502020204030204" pitchFamily="34" charset="0"/>
                <a:cs typeface="Arial" panose="020B0604020202020204" pitchFamily="34" charset="0"/>
              </a:rPr>
              <a:t>עלילת המשחק המרכזית מתקיימת ביקום של </a:t>
            </a:r>
            <a:r>
              <a:rPr lang="en-US" sz="3000" dirty="0">
                <a:effectLst/>
                <a:latin typeface="Calibri" panose="020F0502020204030204" pitchFamily="34" charset="0"/>
                <a:ea typeface="Calibri" panose="020F0502020204030204" pitchFamily="34" charset="0"/>
                <a:cs typeface="Arial" panose="020B0604020202020204" pitchFamily="34" charset="0"/>
              </a:rPr>
              <a:t>Warcraft</a:t>
            </a:r>
            <a:r>
              <a:rPr lang="he-IL" sz="3000" dirty="0">
                <a:effectLst/>
                <a:latin typeface="Calibri" panose="020F0502020204030204" pitchFamily="34" charset="0"/>
                <a:ea typeface="Calibri" panose="020F0502020204030204" pitchFamily="34" charset="0"/>
                <a:cs typeface="Arial" panose="020B0604020202020204" pitchFamily="34" charset="0"/>
              </a:rPr>
              <a:t>.</a:t>
            </a:r>
            <a:endParaRPr lang="en-US" sz="30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lgn="r" rtl="1">
              <a:lnSpc>
                <a:spcPct val="106000"/>
              </a:lnSpc>
              <a:spcAft>
                <a:spcPts val="800"/>
              </a:spcAft>
              <a:buFont typeface="Arial" panose="020B0604020202020204" pitchFamily="34" charset="0"/>
              <a:buChar char="•"/>
            </a:pPr>
            <a:r>
              <a:rPr lang="he-IL" sz="2800" u="sng" dirty="0">
                <a:effectLst/>
                <a:latin typeface="Calibri" panose="020F0502020204030204" pitchFamily="34" charset="0"/>
                <a:ea typeface="Calibri" panose="020F0502020204030204" pitchFamily="34" charset="0"/>
                <a:cs typeface="Arial" panose="020B0604020202020204" pitchFamily="34" charset="0"/>
              </a:rPr>
              <a:t>הקשת הדרמטית של העלילה:</a:t>
            </a:r>
          </a:p>
        </p:txBody>
      </p:sp>
      <p:pic>
        <p:nvPicPr>
          <p:cNvPr id="5" name="Picture 4" descr="Diagram&#10;&#10;Description automatically generated">
            <a:extLst>
              <a:ext uri="{FF2B5EF4-FFF2-40B4-BE49-F238E27FC236}">
                <a16:creationId xmlns:a16="http://schemas.microsoft.com/office/drawing/2014/main" id="{2DD6A2E3-EB3F-4210-9CD7-0E69AF76A6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417" y="3629948"/>
            <a:ext cx="7664436" cy="2456113"/>
          </a:xfrm>
          <a:prstGeom prst="rect">
            <a:avLst/>
          </a:prstGeom>
        </p:spPr>
      </p:pic>
      <p:pic>
        <p:nvPicPr>
          <p:cNvPr id="2053" name="Picture 5">
            <a:extLst>
              <a:ext uri="{FF2B5EF4-FFF2-40B4-BE49-F238E27FC236}">
                <a16:creationId xmlns:a16="http://schemas.microsoft.com/office/drawing/2014/main" id="{69A68D26-47D5-45F6-A9F5-6466A02592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0453" y="1449965"/>
            <a:ext cx="5112156" cy="2043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3456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32DDF-A478-4AB1-A23F-E13FC3EF59EE}"/>
              </a:ext>
            </a:extLst>
          </p:cNvPr>
          <p:cNvSpPr>
            <a:spLocks noGrp="1"/>
          </p:cNvSpPr>
          <p:nvPr>
            <p:ph type="ctrTitle"/>
          </p:nvPr>
        </p:nvSpPr>
        <p:spPr>
          <a:xfrm>
            <a:off x="926782" y="387626"/>
            <a:ext cx="4857751" cy="974035"/>
          </a:xfrm>
        </p:spPr>
        <p:txBody>
          <a:bodyPr vert="horz" lIns="91440" tIns="45720" rIns="91440" bIns="45720" rtlCol="0" anchor="ctr">
            <a:normAutofit/>
          </a:bodyPr>
          <a:lstStyle/>
          <a:p>
            <a:pPr algn="ctr"/>
            <a:r>
              <a:rPr lang="he-IL" sz="5100" kern="1200" cap="all" spc="120" baseline="0" dirty="0">
                <a:solidFill>
                  <a:schemeClr val="bg1"/>
                </a:solidFill>
                <a:latin typeface="+mj-lt"/>
                <a:ea typeface="+mj-ea"/>
                <a:cs typeface="+mj-cs"/>
              </a:rPr>
              <a:t>עולם:</a:t>
            </a:r>
            <a:endParaRPr lang="en-US" sz="5100" kern="1200" cap="all" spc="120" baseline="0" dirty="0">
              <a:solidFill>
                <a:schemeClr val="bg1"/>
              </a:solidFill>
              <a:latin typeface="+mj-lt"/>
              <a:ea typeface="+mj-ea"/>
              <a:cs typeface="+mj-cs"/>
            </a:endParaRPr>
          </a:p>
        </p:txBody>
      </p:sp>
      <p:sp>
        <p:nvSpPr>
          <p:cNvPr id="3" name="Subtitle 2">
            <a:extLst>
              <a:ext uri="{FF2B5EF4-FFF2-40B4-BE49-F238E27FC236}">
                <a16:creationId xmlns:a16="http://schemas.microsoft.com/office/drawing/2014/main" id="{925AE6BD-3577-48D0-B229-75AD75698258}"/>
              </a:ext>
            </a:extLst>
          </p:cNvPr>
          <p:cNvSpPr>
            <a:spLocks noGrp="1"/>
          </p:cNvSpPr>
          <p:nvPr>
            <p:ph type="subTitle" idx="1"/>
          </p:nvPr>
        </p:nvSpPr>
        <p:spPr>
          <a:xfrm>
            <a:off x="893445" y="1361661"/>
            <a:ext cx="5795590" cy="3667539"/>
          </a:xfrm>
        </p:spPr>
        <p:txBody>
          <a:bodyPr vert="horz" lIns="91440" tIns="45720" rIns="91440" bIns="45720" rtlCol="0">
            <a:normAutofit fontScale="92500" lnSpcReduction="10000"/>
          </a:bodyPr>
          <a:lstStyle/>
          <a:p>
            <a:pPr marL="285750" indent="-285750" algn="r" rtl="1">
              <a:lnSpc>
                <a:spcPct val="106000"/>
              </a:lnSpc>
              <a:spcAft>
                <a:spcPts val="800"/>
              </a:spcAft>
              <a:buFont typeface="Arial" panose="020B0604020202020204" pitchFamily="34" charset="0"/>
              <a:buChar char="•"/>
            </a:pPr>
            <a:r>
              <a:rPr lang="he-IL" sz="1900" dirty="0">
                <a:effectLst/>
                <a:latin typeface="Calibri" panose="020F0502020204030204" pitchFamily="34" charset="0"/>
                <a:ea typeface="Calibri" panose="020F0502020204030204" pitchFamily="34" charset="0"/>
                <a:cs typeface="Arial" panose="020B0604020202020204" pitchFamily="34" charset="0"/>
              </a:rPr>
              <a:t>חוקי הטבע מאפשרים קיום של חייזרים מדברים.</a:t>
            </a:r>
            <a:r>
              <a:rPr lang="he-IL" sz="1900" dirty="0">
                <a:latin typeface="Calibri" panose="020F0502020204030204" pitchFamily="34" charset="0"/>
                <a:ea typeface="Calibri" panose="020F0502020204030204" pitchFamily="34" charset="0"/>
                <a:cs typeface="Arial" panose="020B0604020202020204" pitchFamily="34" charset="0"/>
              </a:rPr>
              <a:t> </a:t>
            </a:r>
            <a:r>
              <a:rPr lang="he-IL" sz="1900" dirty="0">
                <a:effectLst/>
                <a:latin typeface="Calibri" panose="020F0502020204030204" pitchFamily="34" charset="0"/>
                <a:ea typeface="Calibri" panose="020F0502020204030204" pitchFamily="34" charset="0"/>
                <a:cs typeface="Arial" panose="020B0604020202020204" pitchFamily="34" charset="0"/>
              </a:rPr>
              <a:t>הגיאוגרפיה מתרחשת בכוכב לכת רחוק ביקום אחר.</a:t>
            </a:r>
            <a:endParaRPr lang="en-US" sz="19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lgn="r" rtl="1">
              <a:lnSpc>
                <a:spcPct val="106000"/>
              </a:lnSpc>
              <a:spcAft>
                <a:spcPts val="800"/>
              </a:spcAft>
              <a:buFont typeface="Arial" panose="020B0604020202020204" pitchFamily="34" charset="0"/>
              <a:buChar char="•"/>
            </a:pPr>
            <a:r>
              <a:rPr lang="he-IL" sz="1900" dirty="0">
                <a:effectLst/>
                <a:latin typeface="Calibri" panose="020F0502020204030204" pitchFamily="34" charset="0"/>
                <a:ea typeface="Calibri" panose="020F0502020204030204" pitchFamily="34" charset="0"/>
                <a:cs typeface="Arial" panose="020B0604020202020204" pitchFamily="34" charset="0"/>
              </a:rPr>
              <a:t>ההיסטוריה מבוססת על המשחק </a:t>
            </a:r>
            <a:r>
              <a:rPr lang="en-US" sz="1900" dirty="0">
                <a:effectLst/>
                <a:latin typeface="Calibri" panose="020F0502020204030204" pitchFamily="34" charset="0"/>
                <a:ea typeface="Calibri" panose="020F0502020204030204" pitchFamily="34" charset="0"/>
                <a:cs typeface="Arial" panose="020B0604020202020204" pitchFamily="34" charset="0"/>
              </a:rPr>
              <a:t>Warcraft</a:t>
            </a:r>
            <a:r>
              <a:rPr lang="he-IL" sz="1900" dirty="0">
                <a:effectLst/>
                <a:latin typeface="Calibri" panose="020F0502020204030204" pitchFamily="34" charset="0"/>
                <a:ea typeface="Calibri" panose="020F0502020204030204" pitchFamily="34" charset="0"/>
                <a:cs typeface="Arial" panose="020B0604020202020204" pitchFamily="34" charset="0"/>
              </a:rPr>
              <a:t>, שהיו בו מלחמות בין הזנים השונים של הגלקסיה. בתקופת המשחק המלחמות מתרחשות רק במשחק הקלפים בבר המקומי.</a:t>
            </a:r>
            <a:endParaRPr lang="en-US" sz="19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lgn="r" rtl="1">
              <a:lnSpc>
                <a:spcPct val="106000"/>
              </a:lnSpc>
              <a:spcAft>
                <a:spcPts val="800"/>
              </a:spcAft>
              <a:buFont typeface="Arial" panose="020B0604020202020204" pitchFamily="34" charset="0"/>
              <a:buChar char="•"/>
            </a:pPr>
            <a:r>
              <a:rPr lang="he-IL" sz="1900" dirty="0">
                <a:effectLst/>
                <a:latin typeface="Calibri" panose="020F0502020204030204" pitchFamily="34" charset="0"/>
                <a:ea typeface="Calibri" panose="020F0502020204030204" pitchFamily="34" charset="0"/>
                <a:cs typeface="Arial" panose="020B0604020202020204" pitchFamily="34" charset="0"/>
              </a:rPr>
              <a:t>קיים מטבע מקומי עבור המשחק אותו ניתן לצבור בהתקדמות השלבים וניצחון של יריבים.</a:t>
            </a:r>
            <a:r>
              <a:rPr lang="he-IL" sz="1900" dirty="0">
                <a:latin typeface="Calibri" panose="020F0502020204030204" pitchFamily="34" charset="0"/>
                <a:ea typeface="Calibri" panose="020F0502020204030204" pitchFamily="34" charset="0"/>
                <a:cs typeface="Arial" panose="020B0604020202020204" pitchFamily="34" charset="0"/>
              </a:rPr>
              <a:t> </a:t>
            </a:r>
            <a:r>
              <a:rPr lang="he-IL" sz="1900" dirty="0">
                <a:effectLst/>
                <a:latin typeface="Calibri" panose="020F0502020204030204" pitchFamily="34" charset="0"/>
                <a:ea typeface="Calibri" panose="020F0502020204030204" pitchFamily="34" charset="0"/>
                <a:cs typeface="Arial" panose="020B0604020202020204" pitchFamily="34" charset="0"/>
              </a:rPr>
              <a:t>העלילה מורכבת מכמה אוכלוסיות שונות שקיימות ביקום בינהן: גובלינים, מכשפים וכו'.</a:t>
            </a:r>
          </a:p>
          <a:p>
            <a:pPr marL="285750" indent="-285750" algn="r" rtl="1">
              <a:lnSpc>
                <a:spcPct val="106000"/>
              </a:lnSpc>
              <a:spcAft>
                <a:spcPts val="800"/>
              </a:spcAft>
              <a:buFont typeface="Arial" panose="020B0604020202020204" pitchFamily="34" charset="0"/>
              <a:buChar char="•"/>
            </a:pPr>
            <a:r>
              <a:rPr lang="he-IL" sz="1800" dirty="0">
                <a:effectLst/>
                <a:latin typeface="Calibri" panose="020F0502020204030204" pitchFamily="34" charset="0"/>
                <a:ea typeface="Calibri" panose="020F0502020204030204" pitchFamily="34" charset="0"/>
                <a:cs typeface="Arial" panose="020B0604020202020204" pitchFamily="34" charset="0"/>
              </a:rPr>
              <a:t>מבחינת פוליטית האוכלוסיות לא מחבבות אחת את השנייה אך בעלילת המשחק הנוכחי הן משחקות במשחק קלפים אחת מול השניה לצורך רווח כלכלי.</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85750" indent="-285750" algn="r" rtl="1">
              <a:lnSpc>
                <a:spcPct val="106000"/>
              </a:lnSpc>
              <a:spcAft>
                <a:spcPts val="800"/>
              </a:spcAft>
              <a:buFont typeface="Arial" panose="020B0604020202020204" pitchFamily="34" charset="0"/>
              <a:buChar char="•"/>
            </a:pPr>
            <a:endParaRPr lang="en-US" sz="1900" dirty="0">
              <a:effectLst/>
              <a:latin typeface="Calibri" panose="020F0502020204030204" pitchFamily="34" charset="0"/>
              <a:ea typeface="Calibri" panose="020F0502020204030204" pitchFamily="34" charset="0"/>
              <a:cs typeface="Arial" panose="020B0604020202020204" pitchFamily="34" charset="0"/>
            </a:endParaRPr>
          </a:p>
          <a:p>
            <a:pPr algn="l">
              <a:lnSpc>
                <a:spcPct val="91000"/>
              </a:lnSpc>
            </a:pPr>
            <a:endParaRPr lang="en-US" sz="2000" dirty="0">
              <a:solidFill>
                <a:schemeClr val="tx1"/>
              </a:solidFill>
            </a:endParaRPr>
          </a:p>
        </p:txBody>
      </p:sp>
      <p:pic>
        <p:nvPicPr>
          <p:cNvPr id="6" name="Picture 5">
            <a:extLst>
              <a:ext uri="{FF2B5EF4-FFF2-40B4-BE49-F238E27FC236}">
                <a16:creationId xmlns:a16="http://schemas.microsoft.com/office/drawing/2014/main" id="{6FD85181-BF50-4C51-B7F9-6676E893B054}"/>
              </a:ext>
            </a:extLst>
          </p:cNvPr>
          <p:cNvPicPr>
            <a:picLocks noChangeAspect="1"/>
          </p:cNvPicPr>
          <p:nvPr/>
        </p:nvPicPr>
        <p:blipFill>
          <a:blip r:embed="rId3"/>
          <a:stretch>
            <a:fillRect/>
          </a:stretch>
        </p:blipFill>
        <p:spPr>
          <a:xfrm>
            <a:off x="6689035" y="627818"/>
            <a:ext cx="5162989" cy="4868521"/>
          </a:xfrm>
          <a:prstGeom prst="rect">
            <a:avLst/>
          </a:prstGeom>
        </p:spPr>
      </p:pic>
    </p:spTree>
    <p:extLst>
      <p:ext uri="{BB962C8B-B14F-4D97-AF65-F5344CB8AC3E}">
        <p14:creationId xmlns:p14="http://schemas.microsoft.com/office/powerpoint/2010/main" val="17205057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TM03457503[[fn=Quotable]]</Template>
  <TotalTime>89</TotalTime>
  <Words>805</Words>
  <Application>Microsoft Office PowerPoint</Application>
  <PresentationFormat>Widescreen</PresentationFormat>
  <Paragraphs>57</Paragraphs>
  <Slides>10</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Century Gothic</vt:lpstr>
      <vt:lpstr>Gisha</vt:lpstr>
      <vt:lpstr>Wingdings 2</vt:lpstr>
      <vt:lpstr>Quotable</vt:lpstr>
      <vt:lpstr>Hearthstone - Analysis</vt:lpstr>
      <vt:lpstr>אתגר</vt:lpstr>
      <vt:lpstr>זרימה:</vt:lpstr>
      <vt:lpstr>שעשוע:</vt:lpstr>
      <vt:lpstr>רגשות:</vt:lpstr>
      <vt:lpstr>סיפור-רקע:</vt:lpstr>
      <vt:lpstr>דמויות:</vt:lpstr>
      <vt:lpstr>עלילה:</vt:lpstr>
      <vt:lpstr>עולם:</vt:lpstr>
      <vt:lpstr>לסיכום:</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Hearthstone - Analysis</dc:title>
  <dc:creator>Itzhakov, Avital</dc:creator>
  <cp:lastModifiedBy>Itzhakov, Avital</cp:lastModifiedBy>
  <cp:revision>24</cp:revision>
  <dcterms:created xsi:type="dcterms:W3CDTF">2021-11-20T14:08:28Z</dcterms:created>
  <dcterms:modified xsi:type="dcterms:W3CDTF">2021-11-22T16:44:29Z</dcterms:modified>
</cp:coreProperties>
</file>